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3" r:id="rId3"/>
    <p:sldId id="302" r:id="rId4"/>
    <p:sldId id="264" r:id="rId5"/>
    <p:sldId id="265" r:id="rId6"/>
    <p:sldId id="339" r:id="rId7"/>
    <p:sldId id="291" r:id="rId8"/>
    <p:sldId id="307" r:id="rId9"/>
    <p:sldId id="268" r:id="rId10"/>
    <p:sldId id="303" r:id="rId11"/>
    <p:sldId id="304" r:id="rId12"/>
    <p:sldId id="305" r:id="rId13"/>
    <p:sldId id="306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8" r:id="rId23"/>
    <p:sldId id="324" r:id="rId24"/>
    <p:sldId id="325" r:id="rId25"/>
    <p:sldId id="317" r:id="rId26"/>
    <p:sldId id="326" r:id="rId27"/>
    <p:sldId id="327" r:id="rId28"/>
    <p:sldId id="322" r:id="rId29"/>
    <p:sldId id="319" r:id="rId30"/>
    <p:sldId id="320" r:id="rId31"/>
    <p:sldId id="321" r:id="rId32"/>
    <p:sldId id="357" r:id="rId33"/>
    <p:sldId id="359" r:id="rId34"/>
    <p:sldId id="360" r:id="rId35"/>
    <p:sldId id="358" r:id="rId36"/>
    <p:sldId id="361" r:id="rId37"/>
    <p:sldId id="349" r:id="rId38"/>
    <p:sldId id="328" r:id="rId39"/>
    <p:sldId id="329" r:id="rId40"/>
    <p:sldId id="330" r:id="rId41"/>
    <p:sldId id="333" r:id="rId42"/>
    <p:sldId id="334" r:id="rId43"/>
    <p:sldId id="335" r:id="rId44"/>
    <p:sldId id="336" r:id="rId45"/>
    <p:sldId id="338" r:id="rId46"/>
    <p:sldId id="351" r:id="rId47"/>
    <p:sldId id="352" r:id="rId48"/>
    <p:sldId id="354" r:id="rId49"/>
    <p:sldId id="355" r:id="rId50"/>
    <p:sldId id="353" r:id="rId51"/>
    <p:sldId id="292" r:id="rId52"/>
    <p:sldId id="323" r:id="rId53"/>
    <p:sldId id="342" r:id="rId54"/>
    <p:sldId id="299" r:id="rId55"/>
    <p:sldId id="331" r:id="rId56"/>
    <p:sldId id="337" r:id="rId57"/>
    <p:sldId id="341" r:id="rId58"/>
    <p:sldId id="343" r:id="rId59"/>
    <p:sldId id="350" r:id="rId60"/>
    <p:sldId id="344" r:id="rId61"/>
    <p:sldId id="356" r:id="rId62"/>
    <p:sldId id="345" r:id="rId63"/>
    <p:sldId id="346" r:id="rId64"/>
    <p:sldId id="269" r:id="rId65"/>
    <p:sldId id="347" r:id="rId66"/>
    <p:sldId id="363" r:id="rId67"/>
    <p:sldId id="364" r:id="rId68"/>
    <p:sldId id="370" r:id="rId69"/>
    <p:sldId id="365" r:id="rId70"/>
    <p:sldId id="366" r:id="rId71"/>
    <p:sldId id="371" r:id="rId72"/>
    <p:sldId id="367" r:id="rId73"/>
    <p:sldId id="368" r:id="rId74"/>
    <p:sldId id="375" r:id="rId75"/>
    <p:sldId id="378" r:id="rId76"/>
    <p:sldId id="369" r:id="rId77"/>
    <p:sldId id="372" r:id="rId78"/>
    <p:sldId id="379" r:id="rId79"/>
    <p:sldId id="37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09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3" autoAdjust="0"/>
    <p:restoredTop sz="94660"/>
  </p:normalViewPr>
  <p:slideViewPr>
    <p:cSldViewPr snapToGrid="0">
      <p:cViewPr>
        <p:scale>
          <a:sx n="70" d="100"/>
          <a:sy n="70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1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0F60-B7CB-4639-8424-753A9C83D98F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65925"/>
              </p:ext>
            </p:extLst>
          </p:nvPr>
        </p:nvGraphicFramePr>
        <p:xfrm>
          <a:off x="246903" y="556185"/>
          <a:ext cx="11704842" cy="583854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6473"/>
                <a:gridCol w="1645920"/>
                <a:gridCol w="731520"/>
                <a:gridCol w="551329"/>
                <a:gridCol w="1645920"/>
                <a:gridCol w="731520"/>
                <a:gridCol w="548640"/>
                <a:gridCol w="1645920"/>
                <a:gridCol w="731520"/>
                <a:gridCol w="548640"/>
                <a:gridCol w="1645920"/>
                <a:gridCol w="731520"/>
              </a:tblGrid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cluster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cluster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#_tweet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cluster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#_tweet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downtown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40707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3787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beechview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carnegie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oakland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34123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homestead-waterfront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3643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upper st clair township-mount lebanon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1890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foresthills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southside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17343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pittsburgh tech center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2995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terrace village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console energy center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14483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cmu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2513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lawrenceville-liberty &amp; bloomfield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middle hill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northside-pnc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11300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southside-brownsville &amp; allington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shaler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1606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hazelwood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northside-heinz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8274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overbrook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perry north-ross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carrick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shadyside-east liberty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station square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shadyside-walnut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1348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highland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  <a:tr h="64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strip district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4731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point state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perry</a:t>
                      </a:r>
                      <a:r>
                        <a:rPr lang="en-US" sz="1400" u="none" strike="noStrike" dirty="0">
                          <a:effectLst/>
                        </a:rPr>
                        <a:t> north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perry</a:t>
                      </a:r>
                      <a:r>
                        <a:rPr lang="en-US" sz="1400" u="none" strike="noStrike" dirty="0">
                          <a:effectLst/>
                        </a:rPr>
                        <a:t> south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47" marR="8647" marT="864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14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84950"/>
              </p:ext>
            </p:extLst>
          </p:nvPr>
        </p:nvGraphicFramePr>
        <p:xfrm>
          <a:off x="793374" y="1318093"/>
          <a:ext cx="10529045" cy="479404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05317"/>
                <a:gridCol w="2774576"/>
                <a:gridCol w="2774576"/>
                <a:gridCol w="2774576"/>
              </a:tblGrid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pos_%_top3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beechview</a:t>
                      </a:r>
                      <a:endParaRPr lang="en-US" sz="1600" b="1" i="1" u="none" strike="noStrike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station square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19.41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18.66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</a:rPr>
                        <a:t>_%-neg_%_top3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shadyside-walnut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11.71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10.34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senti_avg_top3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carnegie</a:t>
                      </a:r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borough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shadyside</a:t>
                      </a:r>
                      <a:r>
                        <a:rPr lang="en-US" sz="1600" u="none" strike="noStrike" dirty="0">
                          <a:effectLst/>
                        </a:rPr>
                        <a:t>-walnut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/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neg_%_top3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homewood</a:t>
                      </a:r>
                      <a:endParaRPr lang="en-US" sz="1600" b="1" i="1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22.92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21.34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19.43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</a:rPr>
                        <a:t>_%-neg_%_bottom3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homewood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hill</a:t>
                      </a: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-11.78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-9.44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-9.15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senti_avg_bottom3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homewood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southside-brownsville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allington</a:t>
                      </a:r>
                      <a:endParaRPr lang="en-US" sz="1600" b="1" i="1" u="none" strike="noStrike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hill</a:t>
                      </a: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-0.28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-0.25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06" marR="9306" marT="93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3374" y="841183"/>
            <a:ext cx="467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If we simply consider all tweets of each cluster…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833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1" y="2260071"/>
            <a:ext cx="5137928" cy="3081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55" y="2260071"/>
            <a:ext cx="5137928" cy="3081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331" y="1486642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However these clusters just seem to be happier/unhappier because of several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377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6188"/>
              </p:ext>
            </p:extLst>
          </p:nvPr>
        </p:nvGraphicFramePr>
        <p:xfrm>
          <a:off x="779924" y="2170897"/>
          <a:ext cx="10529045" cy="429401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05317"/>
                <a:gridCol w="2191874"/>
                <a:gridCol w="3281083"/>
                <a:gridCol w="2850771"/>
              </a:tblGrid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pos_%_top3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16.7103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13.1334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_%-neg_%_top3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9.4921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7.7766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senti_avg_top3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0.1573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0.1348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neg_%_top3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upper st clair township-mount lebanon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7.9506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6.5126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6.2006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</a:t>
                      </a:r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_%-neg_%_bottom3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north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-0.9076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-0.5091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senti_avg_bottom3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 state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perry</a:t>
                      </a:r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1" i="1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030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-0.0231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-0.0134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9924" y="478115"/>
                <a:ext cx="10529045" cy="1642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If the user posts more </a:t>
                </a:r>
                <a:r>
                  <a:rPr lang="en-US" altLang="zh-CN" i="1" dirty="0" smtClean="0"/>
                  <a:t>happy/unhappy tweets </a:t>
                </a:r>
                <a:r>
                  <a:rPr lang="en-US" i="1" dirty="0" smtClean="0"/>
                  <a:t>than 90</a:t>
                </a:r>
                <a:r>
                  <a:rPr lang="en-US" i="1" baseline="30000" dirty="0" smtClean="0"/>
                  <a:t>th</a:t>
                </a:r>
                <a:r>
                  <a:rPr lang="en-US" i="1" dirty="0" smtClean="0"/>
                  <a:t> percentile users who post happy/unhappy tweets, the </a:t>
                </a:r>
                <a:r>
                  <a:rPr lang="en-US" i="1" dirty="0"/>
                  <a:t>weight of </a:t>
                </a:r>
                <a:r>
                  <a:rPr lang="en-US" i="1" dirty="0" smtClean="0"/>
                  <a:t>his/her tweets </a:t>
                </a:r>
                <a:r>
                  <a:rPr lang="en-US" i="1" dirty="0"/>
                  <a:t>in happy/unhappy tweet groups</a:t>
                </a:r>
                <a:r>
                  <a:rPr lang="en-US" i="1" dirty="0" smtClean="0"/>
                  <a:t> should be devalued. </a:t>
                </a:r>
              </a:p>
              <a:p>
                <a:r>
                  <a:rPr lang="en-US" i="1" dirty="0" smtClean="0"/>
                  <a:t>The weight of happy/unhappy tweets of each user is defined as…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𝑢𝑠𝑒𝑟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𝑡𝑤𝑒𝑒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90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𝑡h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𝑡𝑤𝑒𝑒𝑡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US" i="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_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########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𝑡𝑤𝑒𝑒𝑡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𝑡𝑤𝑒𝑒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𝑝𝑒𝑟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###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1                                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4" y="478115"/>
                <a:ext cx="10529045" cy="1642757"/>
              </a:xfrm>
              <a:prstGeom prst="rect">
                <a:avLst/>
              </a:prstGeom>
              <a:blipFill rotWithShape="0">
                <a:blip r:embed="rId2"/>
                <a:stretch>
                  <a:fillRect l="-521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98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78810"/>
              </p:ext>
            </p:extLst>
          </p:nvPr>
        </p:nvGraphicFramePr>
        <p:xfrm>
          <a:off x="766486" y="2208350"/>
          <a:ext cx="10555940" cy="373352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4046"/>
                <a:gridCol w="3371865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  <a:gridCol w="603639"/>
              </a:tblGrid>
              <a:tr h="28719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terrace village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 square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strip district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overbrook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-east liberty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hazelwood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beechview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lawrenceville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-liberty &amp;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bloomfield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homestead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 park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south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</a:tr>
              <a:tr h="287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state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3381" y="886997"/>
            <a:ext cx="10529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T-test </a:t>
            </a:r>
            <a:r>
              <a:rPr lang="en-US" i="1" dirty="0" smtClean="0"/>
              <a:t>on average cluster tweet sentiment with </a:t>
            </a:r>
            <a:r>
              <a:rPr lang="en-US" i="1" dirty="0" smtClean="0"/>
              <a:t>significant level of </a:t>
            </a:r>
            <a:r>
              <a:rPr lang="en-US" i="1" dirty="0" smtClean="0"/>
              <a:t>0.1 (sample size=500, iteration=10)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“Y” means the null hypothesis is accepted; “N” means the null hypothesis is rejected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a simple statistical test of the difference of happiness among </a:t>
            </a:r>
            <a:r>
              <a:rPr lang="en-US" i="1" dirty="0" smtClean="0"/>
              <a:t>clusters</a:t>
            </a:r>
          </a:p>
          <a:p>
            <a:r>
              <a:rPr lang="en-US" i="1" dirty="0" smtClean="0"/>
              <a:t>(following table shows t-test results of top/middle/bottom clusters ordered by average tweet sentiment)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87370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11" y="858010"/>
            <a:ext cx="11282825" cy="27484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1" y="3805239"/>
            <a:ext cx="11282825" cy="27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10" y="858010"/>
            <a:ext cx="11282825" cy="2748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9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637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9" y="85801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9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769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" y="858010"/>
            <a:ext cx="11282825" cy="2748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928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858010"/>
            <a:ext cx="11282825" cy="2748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1224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2" y="3862929"/>
            <a:ext cx="11282825" cy="2748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3" y="516589"/>
            <a:ext cx="11282825" cy="274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04" y="147257"/>
            <a:ext cx="294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geo-tweets by category…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61604" y="3493597"/>
            <a:ext cx="29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geo-tweets by category…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8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7" y="85801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7" y="3805239"/>
            <a:ext cx="11282825" cy="2748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925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of the happiest and least happy clusters, equal vs unequal weighted…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0605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515" y="392170"/>
            <a:ext cx="10912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For small clusters (e.g. Terrace Village, Perry North, Perry South and Highland Park), the tweet sentiment is much more event-related, while larger clusters (e.g. Station Square and Strip District) show some temporal patterns.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Several users do have impacts on the overall sentiment level, especially for small clusters. 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Case study: some “unhappy” days for Station Square and Highland Park…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4713"/>
              </p:ext>
            </p:extLst>
          </p:nvPr>
        </p:nvGraphicFramePr>
        <p:xfrm>
          <a:off x="577515" y="2019843"/>
          <a:ext cx="5967664" cy="46413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78306"/>
                <a:gridCol w="1179095"/>
                <a:gridCol w="3910263"/>
              </a:tblGrid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BelowThaaBelt</a:t>
                      </a:r>
                      <a:r>
                        <a:rPr lang="en-US" sz="1200" u="none" strike="noStrike" dirty="0">
                          <a:effectLst/>
                        </a:rPr>
                        <a:t>_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 pissing me off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ain't had my coffee this morning...so I'm half dead 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I am too wtf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Ion tell my boys shit bout no problems. They TOO hot already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BelowThaaBelt</a:t>
                      </a:r>
                      <a:r>
                        <a:rPr lang="en-US" sz="1200" u="none" strike="noStrike" dirty="0">
                          <a:effectLst/>
                        </a:rPr>
                        <a:t>_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was mad af sending that text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jimmyb304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 shit right herrrr Bar Louie Station 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Can I not like you for a while 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Why do you worry? You know I'm the same.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Bad bitches is the only thing that I like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You lazy bittches is fucking up the economy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Hate when get too attached to me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2015-10-04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BelowThaaBelt_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Fuck around &amp;amp; act like I NEVER met to ass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Blah blah blah. No one cares bitch. Shut up.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*throws chair at the bitch in Human Relations*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Imma cut you.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Mrstevecooper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 seriously hate using my MasterCard. Creditcard shit sucks.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  <a:tr h="27302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Zizi_Softtail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Gonna</a:t>
                      </a:r>
                      <a:r>
                        <a:rPr lang="en-US" sz="1200" u="none" strike="noStrike" dirty="0">
                          <a:effectLst/>
                        </a:rPr>
                        <a:t> chill with </a:t>
                      </a:r>
                      <a:r>
                        <a:rPr lang="en-US" sz="1200" u="none" strike="noStrike" dirty="0" err="1">
                          <a:effectLst/>
                        </a:rPr>
                        <a:t>furries</a:t>
                      </a:r>
                      <a:r>
                        <a:rPr lang="en-US" sz="1200" u="none" strike="noStrike" dirty="0">
                          <a:effectLst/>
                        </a:rPr>
                        <a:t> and shit this weekend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76" marR="2876" marT="2876" marB="0" anchor="b"/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7233807" y="2122227"/>
            <a:ext cx="4024338" cy="4735773"/>
            <a:chOff x="6894095" y="2019843"/>
            <a:chExt cx="3080085" cy="355437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/>
            <a:srcRect l="30195" t="12749" r="42506"/>
            <a:stretch/>
          </p:blipFill>
          <p:spPr>
            <a:xfrm>
              <a:off x="6894095" y="2019843"/>
              <a:ext cx="3080085" cy="239802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/>
            <a:srcRect l="30409" t="12165" r="42719" b="13227"/>
            <a:stretch/>
          </p:blipFill>
          <p:spPr>
            <a:xfrm>
              <a:off x="6894095" y="3523672"/>
              <a:ext cx="3031957" cy="2050543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>
          <a:xfrm>
            <a:off x="8485496" y="2222241"/>
            <a:ext cx="409074" cy="395212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069540" y="1919505"/>
            <a:ext cx="4188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Station Square </a:t>
            </a:r>
          </a:p>
        </p:txBody>
      </p:sp>
    </p:spTree>
    <p:extLst>
      <p:ext uri="{BB962C8B-B14F-4D97-AF65-F5344CB8AC3E}">
        <p14:creationId xmlns:p14="http://schemas.microsoft.com/office/powerpoint/2010/main" val="98709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92122"/>
              </p:ext>
            </p:extLst>
          </p:nvPr>
        </p:nvGraphicFramePr>
        <p:xfrm>
          <a:off x="549681" y="89168"/>
          <a:ext cx="5739063" cy="665435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10723"/>
                <a:gridCol w="1354961"/>
                <a:gridCol w="3573379"/>
              </a:tblGrid>
              <a:tr h="253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smtClean="0">
                          <a:effectLst/>
                        </a:rPr>
                        <a:t>2015-06-10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Lil b blows dead"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 nah o rly fag"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sorry my dad wasn't Arthur yeah he wad a pedophile"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 pissed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imma be on clay ave sellin dis lawwwwwng dick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 much left to do but drowned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534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2015-06-12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fuck toby &amp;amp; smokey bear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bored txt 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Why should I even waste my breath anymore.. fwm"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GUYS WHO IS ALIANDO??? DONT IGNORE ME PLS what the fuck!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Do u rlly no dick bukkis"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on &amp;</a:t>
                      </a:r>
                      <a:r>
                        <a:rPr lang="en-US" sz="1200" u="none" strike="noStrike" dirty="0" err="1">
                          <a:effectLst/>
                        </a:rPr>
                        <a:t>amp;on</a:t>
                      </a:r>
                      <a:r>
                        <a:rPr lang="en-US" sz="1200" u="none" strike="noStrike" dirty="0">
                          <a:effectLst/>
                        </a:rPr>
                        <a:t>, reckless abandon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311WestOtterman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hannah</a:t>
                      </a:r>
                      <a:r>
                        <a:rPr lang="en-US" sz="1200" u="none" strike="noStrike" dirty="0">
                          <a:effectLst/>
                        </a:rPr>
                        <a:t>, you're actually really dumb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XoNyny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Esha be talking shit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2015-06-13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XoNyny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 forever calls </a:t>
                      </a:r>
                      <a:r>
                        <a:rPr lang="en-US" sz="1200" u="none" strike="noStrike" dirty="0" err="1">
                          <a:effectLst/>
                        </a:rPr>
                        <a:t>esha</a:t>
                      </a:r>
                      <a:r>
                        <a:rPr lang="en-US" sz="1200" u="none" strike="noStrike" dirty="0">
                          <a:effectLst/>
                        </a:rPr>
                        <a:t> miserable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i</a:t>
                      </a:r>
                      <a:r>
                        <a:rPr lang="en-US" sz="1200" u="none" strike="noStrike" dirty="0">
                          <a:effectLst/>
                        </a:rPr>
                        <a:t> fight animals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TylerNolder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fuck this 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look at snap chat dead"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kevin</a:t>
                      </a:r>
                      <a:r>
                        <a:rPr lang="en-US" sz="1200" u="none" strike="noStrike" dirty="0">
                          <a:effectLst/>
                        </a:rPr>
                        <a:t> harts getting annoying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2015-06-15</a:t>
                      </a:r>
                      <a:endParaRPr lang="en-US" sz="1200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World Cup &amp;</a:t>
                      </a:r>
                      <a:r>
                        <a:rPr lang="en-US" sz="1200" u="none" strike="noStrike" dirty="0" err="1">
                          <a:effectLst/>
                        </a:rPr>
                        <a:t>gt</a:t>
                      </a:r>
                      <a:r>
                        <a:rPr lang="en-US" sz="1200" u="none" strike="noStrike" dirty="0">
                          <a:effectLst/>
                        </a:rPr>
                        <a:t>; baseball gayest shit </a:t>
                      </a:r>
                      <a:r>
                        <a:rPr lang="en-US" sz="1200" u="none" strike="noStrike" dirty="0" err="1">
                          <a:effectLst/>
                        </a:rPr>
                        <a:t>ive</a:t>
                      </a:r>
                      <a:r>
                        <a:rPr lang="en-US" sz="1200" u="none" strike="noStrike" dirty="0">
                          <a:effectLst/>
                        </a:rPr>
                        <a:t> seen all night"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 well cry about it no"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 well cry about it no k" </a:t>
                      </a:r>
                      <a:r>
                        <a:rPr lang="en-US" sz="1200" u="none" strike="noStrike" dirty="0" err="1">
                          <a:effectLst/>
                        </a:rPr>
                        <a:t>hockeys</a:t>
                      </a:r>
                      <a:r>
                        <a:rPr lang="en-US" sz="1200" u="none" strike="noStrike" dirty="0">
                          <a:effectLst/>
                        </a:rPr>
                        <a:t> on bye"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shinners</a:t>
                      </a:r>
                      <a:r>
                        <a:rPr lang="en-US" sz="1200" u="none" strike="noStrike" dirty="0">
                          <a:effectLst/>
                        </a:rPr>
                        <a:t> :c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  <a:tr h="270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311WestOtterman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Gbg</a:t>
                      </a:r>
                      <a:r>
                        <a:rPr lang="en-US" sz="1200" u="none" strike="noStrike" dirty="0">
                          <a:effectLst/>
                        </a:rPr>
                        <a:t> is probably the most lamest city ever </a:t>
                      </a:r>
                      <a:r>
                        <a:rPr lang="en-US" sz="1200" u="none" strike="noStrike" dirty="0" err="1">
                          <a:effectLst/>
                        </a:rPr>
                        <a:t>fwm</a:t>
                      </a:r>
                      <a:r>
                        <a:rPr lang="en-US" sz="1200" u="none" strike="noStrike" dirty="0">
                          <a:effectLst/>
                        </a:rPr>
                        <a:t>"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79" marR="1479" marT="1479" marB="0" anchor="b"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995222" y="2331319"/>
            <a:ext cx="4422773" cy="4462008"/>
            <a:chOff x="2322094" y="1263315"/>
            <a:chExt cx="4422773" cy="44620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7505" t="14747" r="51974" b="31408"/>
            <a:stretch/>
          </p:blipFill>
          <p:spPr>
            <a:xfrm>
              <a:off x="2322094" y="1263315"/>
              <a:ext cx="4422773" cy="19006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7826" t="13891" r="51749" b="12094"/>
            <a:stretch/>
          </p:blipFill>
          <p:spPr>
            <a:xfrm>
              <a:off x="2322096" y="3112724"/>
              <a:ext cx="4409124" cy="2612599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7579562" y="2344967"/>
            <a:ext cx="713096" cy="375232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86939" y="1992765"/>
            <a:ext cx="427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Highland Park</a:t>
            </a:r>
          </a:p>
        </p:txBody>
      </p:sp>
    </p:spTree>
    <p:extLst>
      <p:ext uri="{BB962C8B-B14F-4D97-AF65-F5344CB8AC3E}">
        <p14:creationId xmlns:p14="http://schemas.microsoft.com/office/powerpoint/2010/main" val="247879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2930" y="1537614"/>
            <a:ext cx="85792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‘</a:t>
            </a:r>
            <a:r>
              <a:rPr lang="en-US" i="1" dirty="0" err="1" smtClean="0"/>
              <a:t>Livehoods</a:t>
            </a:r>
            <a:r>
              <a:rPr lang="en-US" i="1" dirty="0" smtClean="0"/>
              <a:t>’ in a city could identified by clustering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Happiness is different among urban areas, and could be highly affected by a small group of users.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Devaluing users who post much more happy/unhappy tweets than others in each cluster could help get a better understanding of the overall wellbeing.</a:t>
            </a:r>
          </a:p>
          <a:p>
            <a:pPr marL="285750" indent="-285750">
              <a:buFontTx/>
              <a:buChar char="-"/>
            </a:pPr>
            <a:endParaRPr lang="en-US" i="1" dirty="0"/>
          </a:p>
          <a:p>
            <a:r>
              <a:rPr lang="en-US" i="1" dirty="0" smtClean="0"/>
              <a:t>Questions: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Is </a:t>
            </a:r>
            <a:r>
              <a:rPr lang="en-US" i="1" dirty="0"/>
              <a:t>there any sampling issue that causes this problem? 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Is </a:t>
            </a:r>
            <a:r>
              <a:rPr lang="en-US" i="1" dirty="0"/>
              <a:t>tweet or user being randomly chosen</a:t>
            </a:r>
            <a:r>
              <a:rPr lang="en-US" i="1" dirty="0" smtClean="0"/>
              <a:t>?</a:t>
            </a:r>
          </a:p>
          <a:p>
            <a:endParaRPr lang="en-US" i="1" dirty="0" smtClean="0"/>
          </a:p>
          <a:p>
            <a:r>
              <a:rPr lang="en-US" i="1" dirty="0" smtClean="0"/>
              <a:t>Considering </a:t>
            </a:r>
            <a:r>
              <a:rPr lang="en-US" i="1" dirty="0"/>
              <a:t>the lack of data and user effect, the following analysis focuses on large clusters.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8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8" y="3775096"/>
            <a:ext cx="10972570" cy="2666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8" y="883763"/>
            <a:ext cx="10972570" cy="2666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3211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883763"/>
            <a:ext cx="10917241" cy="26533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6" y="3761649"/>
            <a:ext cx="10917241" cy="2653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876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3761648"/>
            <a:ext cx="10917245" cy="265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" y="883762"/>
            <a:ext cx="10917245" cy="2653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2089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1" y="883762"/>
            <a:ext cx="10861919" cy="2639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" y="3775094"/>
            <a:ext cx="10861920" cy="2639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966" y="289853"/>
            <a:ext cx="51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tweet sentiment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306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4954" y="948759"/>
            <a:ext cx="629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 simple classification based on the temporal sentiment pattern…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14954" y="1861474"/>
            <a:ext cx="1803058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Event-based</a:t>
            </a:r>
            <a:endParaRPr lang="en-US" b="1" i="1" dirty="0"/>
          </a:p>
        </p:txBody>
      </p:sp>
      <p:sp>
        <p:nvSpPr>
          <p:cNvPr id="10" name="Rounded Rectangle 9"/>
          <p:cNvSpPr/>
          <p:nvPr/>
        </p:nvSpPr>
        <p:spPr>
          <a:xfrm>
            <a:off x="1114952" y="3797851"/>
            <a:ext cx="1803059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Function-based</a:t>
            </a:r>
            <a:endParaRPr 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1114952" y="2829662"/>
            <a:ext cx="1803059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Hybrid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91672" y="1963092"/>
            <a:ext cx="25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PNC Park, Heinz 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1670" y="3899469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Shadyside &amp; East Liberty, Strip District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1671" y="2792780"/>
            <a:ext cx="431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e.g. Downtown, Oakland, Southside, Console Energy Center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24282" y="2831984"/>
            <a:ext cx="215268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Urban Function</a:t>
            </a:r>
            <a:endParaRPr lang="en-US" b="1" i="1" dirty="0"/>
          </a:p>
        </p:txBody>
      </p:sp>
      <p:sp>
        <p:nvSpPr>
          <p:cNvPr id="17" name="Rounded Rectangle 16"/>
          <p:cNvSpPr/>
          <p:nvPr/>
        </p:nvSpPr>
        <p:spPr>
          <a:xfrm>
            <a:off x="8524282" y="2046139"/>
            <a:ext cx="215268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Event Detection</a:t>
            </a:r>
            <a:endParaRPr lang="en-US" b="1" i="1" dirty="0"/>
          </a:p>
        </p:txBody>
      </p:sp>
      <p:sp>
        <p:nvSpPr>
          <p:cNvPr id="8" name="Right Arrow 7"/>
          <p:cNvSpPr/>
          <p:nvPr/>
        </p:nvSpPr>
        <p:spPr>
          <a:xfrm>
            <a:off x="7791629" y="2873587"/>
            <a:ext cx="349624" cy="364964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524281" y="3617829"/>
            <a:ext cx="2152684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Emotion Prediction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82656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185"/>
            <a:ext cx="11139584" cy="271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2" y="3735181"/>
            <a:ext cx="11128922" cy="2709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1121" y="921624"/>
            <a:ext cx="9519679" cy="1866347"/>
            <a:chOff x="150080" y="1800134"/>
            <a:chExt cx="7909753" cy="1525627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1121" y="3995024"/>
            <a:ext cx="9519679" cy="1866347"/>
            <a:chOff x="150080" y="1800134"/>
            <a:chExt cx="7909753" cy="152562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9836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61" y="1560406"/>
            <a:ext cx="5393881" cy="2748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6661" y="4444313"/>
            <a:ext cx="39805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/>
              <a:t>Dichotomized by </a:t>
            </a:r>
            <a:r>
              <a:rPr lang="en-US" altLang="zh-CN" sz="2000" i="1" dirty="0" err="1" smtClean="0"/>
              <a:t>stddev</a:t>
            </a:r>
            <a:r>
              <a:rPr lang="en-US" altLang="zh-CN" sz="2000" i="1" dirty="0" smtClean="0"/>
              <a:t>=1 </a:t>
            </a:r>
          </a:p>
          <a:p>
            <a:r>
              <a:rPr lang="en-US" altLang="zh-CN" sz="2000" i="1" dirty="0" smtClean="0"/>
              <a:t>- #_happy tweet 151,761 14.92%</a:t>
            </a:r>
          </a:p>
          <a:p>
            <a:r>
              <a:rPr lang="en-US" sz="2000" i="1" dirty="0" smtClean="0"/>
              <a:t>- #_unhappy tweets </a:t>
            </a:r>
            <a:r>
              <a:rPr lang="en-US" altLang="zh-CN" sz="2000" i="1" dirty="0"/>
              <a:t>129,863 12.77%</a:t>
            </a:r>
          </a:p>
          <a:p>
            <a:endParaRPr lang="en-US" sz="2000" i="1" dirty="0"/>
          </a:p>
        </p:txBody>
      </p:sp>
      <p:sp>
        <p:nvSpPr>
          <p:cNvPr id="6" name="Rounded Rectangle 5"/>
          <p:cNvSpPr/>
          <p:nvPr/>
        </p:nvSpPr>
        <p:spPr>
          <a:xfrm>
            <a:off x="2482177" y="658850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TWEET</a:t>
            </a:r>
            <a:endParaRPr lang="en-US" sz="1400" b="1" i="1" dirty="0"/>
          </a:p>
        </p:txBody>
      </p:sp>
      <p:sp>
        <p:nvSpPr>
          <p:cNvPr id="7" name="Rounded Rectangle 6"/>
          <p:cNvSpPr/>
          <p:nvPr/>
        </p:nvSpPr>
        <p:spPr>
          <a:xfrm>
            <a:off x="1687221" y="174382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TEXT</a:t>
            </a:r>
            <a:endParaRPr lang="en-US" sz="1400" b="1" i="1" dirty="0"/>
          </a:p>
        </p:txBody>
      </p:sp>
      <p:cxnSp>
        <p:nvCxnSpPr>
          <p:cNvPr id="8" name="Straight Arrow Connector 7"/>
          <p:cNvCxnSpPr>
            <a:stCxn id="6" idx="2"/>
            <a:endCxn id="9" idx="0"/>
          </p:cNvCxnSpPr>
          <p:nvPr/>
        </p:nvCxnSpPr>
        <p:spPr>
          <a:xfrm>
            <a:off x="3191479" y="1231419"/>
            <a:ext cx="935113" cy="49935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17290" y="173077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EMOJI</a:t>
            </a:r>
            <a:endParaRPr lang="en-US" sz="1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04081" y="2521023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VADER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flipH="1">
            <a:off x="2396523" y="1231419"/>
            <a:ext cx="794956" cy="5124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488303" y="293486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TEXT SENTIMENT</a:t>
            </a:r>
            <a:endParaRPr lang="en-US" sz="1400" b="1" i="1" dirty="0"/>
          </a:p>
        </p:txBody>
      </p:sp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97605" y="2316394"/>
            <a:ext cx="198918" cy="6184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4809" y="2471739"/>
            <a:ext cx="11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EMOJI RANK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>
            <a:stCxn id="9" idx="2"/>
            <a:endCxn id="17" idx="0"/>
          </p:cNvCxnSpPr>
          <p:nvPr/>
        </p:nvCxnSpPr>
        <p:spPr>
          <a:xfrm>
            <a:off x="4126592" y="2303344"/>
            <a:ext cx="216286" cy="6315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633576" y="293486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EMOJI SENTIMENT</a:t>
            </a:r>
            <a:endParaRPr lang="en-US" sz="1400" b="1" i="1" dirty="0"/>
          </a:p>
        </p:txBody>
      </p:sp>
      <p:cxnSp>
        <p:nvCxnSpPr>
          <p:cNvPr id="46" name="Straight Arrow Connector 45"/>
          <p:cNvCxnSpPr>
            <a:stCxn id="13" idx="2"/>
            <a:endCxn id="51" idx="0"/>
          </p:cNvCxnSpPr>
          <p:nvPr/>
        </p:nvCxnSpPr>
        <p:spPr>
          <a:xfrm>
            <a:off x="2197605" y="3507431"/>
            <a:ext cx="993874" cy="65059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82177" y="4158029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TWEET SENTIMENT</a:t>
            </a:r>
            <a:endParaRPr lang="en-US" sz="1400" b="1" i="1" dirty="0"/>
          </a:p>
        </p:txBody>
      </p:sp>
      <p:cxnSp>
        <p:nvCxnSpPr>
          <p:cNvPr id="55" name="Straight Arrow Connector 54"/>
          <p:cNvCxnSpPr>
            <a:stCxn id="17" idx="2"/>
            <a:endCxn id="51" idx="0"/>
          </p:cNvCxnSpPr>
          <p:nvPr/>
        </p:nvCxnSpPr>
        <p:spPr>
          <a:xfrm flipH="1">
            <a:off x="3191479" y="3507431"/>
            <a:ext cx="1151399" cy="65059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587762" y="5349066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HAPPY </a:t>
            </a:r>
          </a:p>
          <a:p>
            <a:pPr algn="ctr"/>
            <a:r>
              <a:rPr lang="en-US" sz="1400" b="1" i="1" dirty="0" smtClean="0"/>
              <a:t>TWEET</a:t>
            </a:r>
            <a:endParaRPr lang="en-US" sz="1400" b="1" i="1" dirty="0"/>
          </a:p>
        </p:txBody>
      </p:sp>
      <p:cxnSp>
        <p:nvCxnSpPr>
          <p:cNvPr id="63" name="Straight Arrow Connector 62"/>
          <p:cNvCxnSpPr>
            <a:stCxn id="51" idx="2"/>
            <a:endCxn id="62" idx="0"/>
          </p:cNvCxnSpPr>
          <p:nvPr/>
        </p:nvCxnSpPr>
        <p:spPr>
          <a:xfrm flipH="1">
            <a:off x="2297064" y="4730598"/>
            <a:ext cx="894415" cy="6184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3440388" y="5349065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UNHAPPY TWEET</a:t>
            </a:r>
            <a:endParaRPr lang="en-US" sz="1400" b="1" i="1" dirty="0"/>
          </a:p>
        </p:txBody>
      </p:sp>
      <p:cxnSp>
        <p:nvCxnSpPr>
          <p:cNvPr id="70" name="Straight Arrow Connector 69"/>
          <p:cNvCxnSpPr>
            <a:stCxn id="51" idx="2"/>
            <a:endCxn id="69" idx="0"/>
          </p:cNvCxnSpPr>
          <p:nvPr/>
        </p:nvCxnSpPr>
        <p:spPr>
          <a:xfrm>
            <a:off x="3191479" y="4730598"/>
            <a:ext cx="958211" cy="61846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56661" y="544743"/>
            <a:ext cx="5393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1,017,040 valid </a:t>
            </a:r>
            <a:r>
              <a:rPr lang="en-US" altLang="zh-CN" sz="2000" i="1" dirty="0"/>
              <a:t>tweets </a:t>
            </a:r>
            <a:endParaRPr lang="en-US" altLang="zh-CN" sz="2000" i="1" dirty="0" smtClean="0"/>
          </a:p>
          <a:p>
            <a:r>
              <a:rPr lang="en-US" altLang="zh-CN" sz="2000" i="1" dirty="0" smtClean="0"/>
              <a:t>in </a:t>
            </a:r>
            <a:r>
              <a:rPr lang="en-US" altLang="zh-CN" sz="2000" i="1" dirty="0"/>
              <a:t>range </a:t>
            </a:r>
            <a:r>
              <a:rPr lang="en-US" altLang="zh-CN" sz="2000" i="1" dirty="0" smtClean="0"/>
              <a:t>[(-</a:t>
            </a:r>
            <a:r>
              <a:rPr lang="en-US" altLang="zh-CN" sz="2000" i="1" dirty="0"/>
              <a:t>80.10,40.36),(-79.86,40.51</a:t>
            </a:r>
            <a:r>
              <a:rPr lang="en-US" altLang="zh-CN" sz="2000" i="1" dirty="0" smtClean="0"/>
              <a:t>)] </a:t>
            </a:r>
          </a:p>
          <a:p>
            <a:r>
              <a:rPr lang="en-US" altLang="zh-CN" sz="2000" i="1" dirty="0" smtClean="0"/>
              <a:t>from 01/22/2014 to 11/7/2015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97763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59185"/>
            <a:ext cx="11139581" cy="271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735180"/>
            <a:ext cx="11128922" cy="27093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0459" y="921624"/>
            <a:ext cx="9519679" cy="1866347"/>
            <a:chOff x="150080" y="1800134"/>
            <a:chExt cx="7909753" cy="152562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459" y="3995024"/>
            <a:ext cx="9519679" cy="1866347"/>
            <a:chOff x="150080" y="1800134"/>
            <a:chExt cx="7909753" cy="1525627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5859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659185"/>
            <a:ext cx="11139584" cy="271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735180"/>
            <a:ext cx="11128923" cy="27093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0460" y="921624"/>
            <a:ext cx="9519679" cy="1866347"/>
            <a:chOff x="150080" y="1800134"/>
            <a:chExt cx="7909753" cy="1525627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0460" y="3995024"/>
            <a:ext cx="9519679" cy="1866347"/>
            <a:chOff x="150080" y="1800134"/>
            <a:chExt cx="7909753" cy="1525627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0080" y="1801250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55607" y="1800135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07039" y="1800134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4340" y="180013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907" y="1800134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83231" y="1800134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19675" y="1800134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2600" y="289853"/>
            <a:ext cx="58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Weekly tweet sentiment patterns considering user-weight…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0761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midday happy tweets</a:t>
            </a:r>
          </a:p>
        </p:txBody>
      </p:sp>
    </p:spTree>
    <p:extLst>
      <p:ext uri="{BB962C8B-B14F-4D97-AF65-F5344CB8AC3E}">
        <p14:creationId xmlns:p14="http://schemas.microsoft.com/office/powerpoint/2010/main" val="3984519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midnight happy tweets</a:t>
            </a:r>
          </a:p>
        </p:txBody>
      </p:sp>
    </p:spTree>
    <p:extLst>
      <p:ext uri="{BB962C8B-B14F-4D97-AF65-F5344CB8AC3E}">
        <p14:creationId xmlns:p14="http://schemas.microsoft.com/office/powerpoint/2010/main" val="1362403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Weekend afternoon happy tweets</a:t>
            </a:r>
          </a:p>
        </p:txBody>
      </p:sp>
    </p:spTree>
    <p:extLst>
      <p:ext uri="{BB962C8B-B14F-4D97-AF65-F5344CB8AC3E}">
        <p14:creationId xmlns:p14="http://schemas.microsoft.com/office/powerpoint/2010/main" val="149502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Weekend midnight happy tweets</a:t>
            </a:r>
          </a:p>
        </p:txBody>
      </p:sp>
    </p:spTree>
    <p:extLst>
      <p:ext uri="{BB962C8B-B14F-4D97-AF65-F5344CB8AC3E}">
        <p14:creationId xmlns:p14="http://schemas.microsoft.com/office/powerpoint/2010/main" val="1281674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morning unhappy tweets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4043" y="289853"/>
            <a:ext cx="710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Heat-maps showing spatial-temporal patterns of happy/unhappy tweets…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Weekday midnight unhappy tweets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3" y="936184"/>
            <a:ext cx="9104620" cy="57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8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Urban areas could be classified based on their temporal patterns of happiness. The urban happiness is either event-related or function-related.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Further analysis on the happiness spikes and patterns could help the study of event detection and emotion prediction.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These temporal patterns also give us insights on how different areas perform their urban functions.</a:t>
            </a:r>
          </a:p>
        </p:txBody>
      </p:sp>
    </p:spTree>
    <p:extLst>
      <p:ext uri="{BB962C8B-B14F-4D97-AF65-F5344CB8AC3E}">
        <p14:creationId xmlns:p14="http://schemas.microsoft.com/office/powerpoint/2010/main" val="2043618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9518" y="519952"/>
            <a:ext cx="90902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are the features that generate happiness in each cluster?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Evaluate the importance of a term for a cluster by </a:t>
            </a:r>
            <a:r>
              <a:rPr lang="en-US" i="1" dirty="0" err="1" smtClean="0"/>
              <a:t>tf-idf</a:t>
            </a:r>
            <a:r>
              <a:rPr lang="en-US" i="1" dirty="0" smtClean="0"/>
              <a:t> score (term </a:t>
            </a:r>
            <a:r>
              <a:rPr lang="en-US" i="1" dirty="0" err="1" smtClean="0"/>
              <a:t>frequence</a:t>
            </a:r>
            <a:r>
              <a:rPr lang="en-US" i="1" dirty="0" smtClean="0"/>
              <a:t> – inverse document </a:t>
            </a:r>
            <a:r>
              <a:rPr lang="en-US" i="1" dirty="0" err="1" smtClean="0"/>
              <a:t>frequence</a:t>
            </a:r>
            <a:r>
              <a:rPr lang="en-US" i="1" dirty="0" smtClean="0"/>
              <a:t>)</a:t>
            </a: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Considering </a:t>
            </a:r>
            <a:r>
              <a:rPr lang="en-US" i="1" dirty="0" err="1" smtClean="0"/>
              <a:t>uni</a:t>
            </a:r>
            <a:r>
              <a:rPr lang="en-US" i="1" dirty="0" smtClean="0"/>
              <a:t>-gram, bi-gram and tri-gram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Merge n-grams after sorting </a:t>
            </a:r>
            <a:r>
              <a:rPr lang="en-US" i="1" dirty="0" err="1" smtClean="0"/>
              <a:t>tf-idf</a:t>
            </a:r>
            <a:r>
              <a:rPr lang="en-US" i="1" dirty="0" smtClean="0"/>
              <a:t> score (same word-stem/inclusion/intersection)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Visualize term </a:t>
            </a:r>
            <a:r>
              <a:rPr lang="en-US" i="1" dirty="0" err="1" smtClean="0"/>
              <a:t>tf-idf</a:t>
            </a:r>
            <a:r>
              <a:rPr lang="en-US" i="1" dirty="0" smtClean="0"/>
              <a:t> score and correlated tweet sentiment by </a:t>
            </a:r>
            <a:r>
              <a:rPr lang="en-US" i="1" dirty="0" err="1" smtClean="0"/>
              <a:t>wordcloud</a:t>
            </a:r>
            <a:r>
              <a:rPr lang="en-US" i="1" dirty="0" smtClean="0"/>
              <a:t> (lighter color and larger size mean higher </a:t>
            </a:r>
            <a:r>
              <a:rPr lang="en-US" i="1" dirty="0" err="1" smtClean="0"/>
              <a:t>tf-idf</a:t>
            </a:r>
            <a:r>
              <a:rPr lang="en-US" i="1" dirty="0" smtClean="0"/>
              <a:t> and sentiment value)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" t="26715" b="28431"/>
          <a:stretch/>
        </p:blipFill>
        <p:spPr>
          <a:xfrm>
            <a:off x="2658035" y="2547249"/>
            <a:ext cx="6813175" cy="2460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516" y="4973475"/>
            <a:ext cx="568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However…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Why ‘alert’ has such </a:t>
            </a:r>
            <a:r>
              <a:rPr lang="en-US" i="1" dirty="0" err="1" smtClean="0"/>
              <a:t>tf-idf</a:t>
            </a:r>
            <a:r>
              <a:rPr lang="en-US" i="1" dirty="0" smtClean="0"/>
              <a:t> score?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Why ‘interpreters </a:t>
            </a:r>
            <a:r>
              <a:rPr lang="en-US" i="1" dirty="0" err="1" smtClean="0"/>
              <a:t>languageline</a:t>
            </a:r>
            <a:r>
              <a:rPr lang="en-US" i="1" dirty="0" smtClean="0"/>
              <a:t> solutions’ is associated with so many happy tweets?</a:t>
            </a:r>
          </a:p>
        </p:txBody>
      </p:sp>
    </p:spTree>
    <p:extLst>
      <p:ext uri="{BB962C8B-B14F-4D97-AF65-F5344CB8AC3E}">
        <p14:creationId xmlns:p14="http://schemas.microsoft.com/office/powerpoint/2010/main" val="243310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5" y="1536619"/>
            <a:ext cx="11282825" cy="3784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587" y="1167287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happy/unhappy genuine tweets and sum sentiment value…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715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5694" y="345140"/>
            <a:ext cx="83102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If we search happy tweet in Downtown with keyword ‘alert’ and ‘Interpreters’…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Most tweets containing ‘alert’ are job recruitment posts</a:t>
            </a:r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endParaRPr lang="en-US" i="1" dirty="0" smtClean="0"/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Vader gives high sentiment value to “Interpreters … | </a:t>
            </a:r>
            <a:r>
              <a:rPr lang="en-US" i="1" dirty="0" err="1" smtClean="0"/>
              <a:t>LanguageLine</a:t>
            </a:r>
            <a:r>
              <a:rPr lang="en-US" i="1" dirty="0" smtClean="0"/>
              <a:t> Solutions | PA”</a:t>
            </a:r>
          </a:p>
          <a:p>
            <a:pPr marL="285750" indent="-285750">
              <a:buFontTx/>
              <a:buChar char="-"/>
            </a:pP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53" y="1065768"/>
            <a:ext cx="5150224" cy="2829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84" y="4318231"/>
            <a:ext cx="8015613" cy="21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4264" r="6127" b="28186"/>
          <a:stretch/>
        </p:blipFill>
        <p:spPr>
          <a:xfrm>
            <a:off x="6091518" y="955488"/>
            <a:ext cx="6185647" cy="2608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4755" r="6127" b="28186"/>
          <a:stretch/>
        </p:blipFill>
        <p:spPr>
          <a:xfrm>
            <a:off x="6006353" y="4280958"/>
            <a:ext cx="6185647" cy="2581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6226" r="6127" b="28186"/>
          <a:stretch/>
        </p:blipFill>
        <p:spPr>
          <a:xfrm>
            <a:off x="-26893" y="1068978"/>
            <a:ext cx="6185647" cy="25011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5981" r="6311" b="28186"/>
          <a:stretch/>
        </p:blipFill>
        <p:spPr>
          <a:xfrm>
            <a:off x="-53788" y="4354107"/>
            <a:ext cx="6212542" cy="251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Great! ‘Alert’ and ‘Interpreters…’ are no longer popping up.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More terms give identify to Oakland.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6938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24263" r="6494" b="27452"/>
          <a:stretch/>
        </p:blipFill>
        <p:spPr>
          <a:xfrm>
            <a:off x="6118412" y="4226579"/>
            <a:ext cx="6172200" cy="2649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t="24020" r="6311" b="27696"/>
          <a:stretch/>
        </p:blipFill>
        <p:spPr>
          <a:xfrm>
            <a:off x="6118412" y="918603"/>
            <a:ext cx="6158753" cy="2649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t="26381" r="4657" b="27296"/>
          <a:stretch/>
        </p:blipFill>
        <p:spPr>
          <a:xfrm>
            <a:off x="-168088" y="1048808"/>
            <a:ext cx="6441141" cy="2541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23775" r="6678" b="27206"/>
          <a:stretch/>
        </p:blipFill>
        <p:spPr>
          <a:xfrm>
            <a:off x="1" y="4221378"/>
            <a:ext cx="6158753" cy="26894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‘Smiling Moose’ may not be as popular as it is at first glance.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Hockey is still the main purpose for most people heading to Console Energy Center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379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23285" r="6495" b="28186"/>
          <a:stretch/>
        </p:blipFill>
        <p:spPr>
          <a:xfrm>
            <a:off x="6019801" y="890805"/>
            <a:ext cx="6172199" cy="2662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5490" r="7230" b="28676"/>
          <a:stretch/>
        </p:blipFill>
        <p:spPr>
          <a:xfrm>
            <a:off x="6017559" y="4336489"/>
            <a:ext cx="6131858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5245" r="6862" b="28432"/>
          <a:stretch/>
        </p:blipFill>
        <p:spPr>
          <a:xfrm>
            <a:off x="-13447" y="995270"/>
            <a:ext cx="6131858" cy="2541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5245" r="5944" b="27941"/>
          <a:stretch/>
        </p:blipFill>
        <p:spPr>
          <a:xfrm>
            <a:off x="-40342" y="4323229"/>
            <a:ext cx="6239437" cy="2568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70131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It seems many people enjoyed Taylor Swifts concert last year.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Most tweets containing ‘</a:t>
            </a:r>
            <a:r>
              <a:rPr lang="en-US" i="1" dirty="0" err="1" smtClean="0"/>
              <a:t>steeler</a:t>
            </a:r>
            <a:r>
              <a:rPr lang="en-US" i="1" dirty="0" smtClean="0"/>
              <a:t>’ were posted by ‘</a:t>
            </a:r>
            <a:r>
              <a:rPr lang="en-US" i="1" dirty="0" err="1" smtClean="0"/>
              <a:t>SteelTownUsa</a:t>
            </a:r>
            <a:r>
              <a:rPr lang="en-US" i="1" dirty="0" smtClean="0"/>
              <a:t>’.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1178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t="24510" r="6127" b="27941"/>
          <a:stretch/>
        </p:blipFill>
        <p:spPr>
          <a:xfrm>
            <a:off x="-13447" y="4289611"/>
            <a:ext cx="622598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020" r="6127" b="27696"/>
          <a:stretch/>
        </p:blipFill>
        <p:spPr>
          <a:xfrm>
            <a:off x="-67236" y="921061"/>
            <a:ext cx="6239436" cy="2649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020" r="6495" b="28186"/>
          <a:stretch/>
        </p:blipFill>
        <p:spPr>
          <a:xfrm>
            <a:off x="5930153" y="4282887"/>
            <a:ext cx="6212542" cy="2622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24755" r="6495" b="28432"/>
          <a:stretch/>
        </p:blipFill>
        <p:spPr>
          <a:xfrm>
            <a:off x="5889812" y="971366"/>
            <a:ext cx="6212542" cy="2568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To address this issue, another </a:t>
            </a:r>
            <a:r>
              <a:rPr lang="en-US" i="1" dirty="0" err="1" smtClean="0"/>
              <a:t>tf-idf</a:t>
            </a:r>
            <a:r>
              <a:rPr lang="en-US" i="1" dirty="0" smtClean="0"/>
              <a:t> is considered, which evaluates the importance of a term for a specific user.</a:t>
            </a:r>
          </a:p>
          <a:p>
            <a:r>
              <a:rPr lang="en-US" i="1" dirty="0" smtClean="0"/>
              <a:t>Therefore, the user-effect could excluded by dividing cluster </a:t>
            </a:r>
            <a:r>
              <a:rPr lang="en-US" i="1" dirty="0" err="1" smtClean="0"/>
              <a:t>tf-idf</a:t>
            </a:r>
            <a:r>
              <a:rPr lang="en-US" i="1" dirty="0" smtClean="0"/>
              <a:t> with user </a:t>
            </a:r>
            <a:r>
              <a:rPr lang="en-US" i="1" dirty="0" err="1" smtClean="0"/>
              <a:t>tf-idf</a:t>
            </a:r>
            <a:r>
              <a:rPr lang="en-US" i="1" dirty="0" smtClean="0"/>
              <a:t> standard deviation… 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38736" y="3529790"/>
            <a:ext cx="10582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 smtClean="0"/>
              <a:t>UPMC is not in the original </a:t>
            </a:r>
            <a:r>
              <a:rPr lang="en-US" i="1" dirty="0" err="1" smtClean="0"/>
              <a:t>wordcloud</a:t>
            </a:r>
            <a:r>
              <a:rPr lang="en-US" i="1" dirty="0" smtClean="0"/>
              <a:t>, not shows up after considering user impact.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More good restaurants in </a:t>
            </a:r>
            <a:r>
              <a:rPr lang="en-US" altLang="zh-CN" i="1" dirty="0" smtClean="0"/>
              <a:t>Strip District </a:t>
            </a:r>
            <a:r>
              <a:rPr lang="en-US" i="1" dirty="0" smtClean="0"/>
              <a:t>pop up, but the lightest color of ‘Peace Love Little Donuts’ is due to its tricky name.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36905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</a:t>
            </a:r>
            <a:r>
              <a:rPr lang="en-US" i="1" dirty="0" err="1" smtClean="0"/>
              <a:t>wordcloud</a:t>
            </a:r>
            <a:r>
              <a:rPr lang="en-US" i="1" dirty="0" smtClean="0"/>
              <a:t> based on </a:t>
            </a:r>
            <a:r>
              <a:rPr lang="en-US" i="1" dirty="0" err="1" smtClean="0"/>
              <a:t>tf-idf</a:t>
            </a:r>
            <a:r>
              <a:rPr lang="en-US" i="1" dirty="0" smtClean="0"/>
              <a:t> score and sentiment value visualizes hot topics, popular places and events in different urban areas. However, user impacts on the term </a:t>
            </a:r>
            <a:r>
              <a:rPr lang="en-US" i="1" dirty="0" err="1" smtClean="0"/>
              <a:t>tf-idf</a:t>
            </a:r>
            <a:r>
              <a:rPr lang="en-US" i="1" dirty="0" smtClean="0"/>
              <a:t> score should be considered.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Terms that are popular among most people could be better recognized if the cluster-based </a:t>
            </a:r>
            <a:r>
              <a:rPr lang="en-US" i="1" dirty="0" err="1" smtClean="0"/>
              <a:t>tf-idf</a:t>
            </a:r>
            <a:r>
              <a:rPr lang="en-US" i="1" dirty="0" smtClean="0"/>
              <a:t> is normalized by user-based </a:t>
            </a:r>
            <a:r>
              <a:rPr lang="en-US" i="1" dirty="0" err="1" smtClean="0"/>
              <a:t>tf-idf</a:t>
            </a:r>
            <a:r>
              <a:rPr lang="en-US" i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This method could also be used in user classification, differentiating organizations from individuals.</a:t>
            </a:r>
          </a:p>
          <a:p>
            <a:pPr marL="285750" indent="-285750">
              <a:buFontTx/>
              <a:buChar char="-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9321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25318" r="7537" b="29584"/>
          <a:stretch/>
        </p:blipFill>
        <p:spPr>
          <a:xfrm>
            <a:off x="40343" y="996061"/>
            <a:ext cx="6010835" cy="2474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24020" r="7782" b="30392"/>
          <a:stretch/>
        </p:blipFill>
        <p:spPr>
          <a:xfrm>
            <a:off x="5943600" y="929954"/>
            <a:ext cx="5983941" cy="25011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981" r="7965" b="30147"/>
          <a:stretch/>
        </p:blipFill>
        <p:spPr>
          <a:xfrm>
            <a:off x="127747" y="4375696"/>
            <a:ext cx="5943600" cy="2407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225" r="6679" b="30637"/>
          <a:stretch/>
        </p:blipFill>
        <p:spPr>
          <a:xfrm>
            <a:off x="6037730" y="4380131"/>
            <a:ext cx="6064624" cy="2366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How about unhappy tweets? 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unhappy tweets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57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24510" r="7598" b="29902"/>
          <a:stretch/>
        </p:blipFill>
        <p:spPr>
          <a:xfrm>
            <a:off x="5943600" y="940989"/>
            <a:ext cx="6010835" cy="25011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3285" r="7415" b="29412"/>
          <a:stretch/>
        </p:blipFill>
        <p:spPr>
          <a:xfrm>
            <a:off x="13449" y="4242309"/>
            <a:ext cx="6037729" cy="2595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5981" r="7230" b="29657"/>
          <a:stretch/>
        </p:blipFill>
        <p:spPr>
          <a:xfrm>
            <a:off x="5943600" y="4389380"/>
            <a:ext cx="6051176" cy="2433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5736" r="7230" b="30147"/>
          <a:stretch/>
        </p:blipFill>
        <p:spPr>
          <a:xfrm>
            <a:off x="-13446" y="1022215"/>
            <a:ext cx="6051176" cy="24204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How about unhappy tweets? 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unhappy tweets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21047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5000" r="8517" b="30637"/>
          <a:stretch/>
        </p:blipFill>
        <p:spPr>
          <a:xfrm>
            <a:off x="6010834" y="4302160"/>
            <a:ext cx="5930153" cy="2433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3285" r="7965" b="30392"/>
          <a:stretch/>
        </p:blipFill>
        <p:spPr>
          <a:xfrm>
            <a:off x="80684" y="900647"/>
            <a:ext cx="5970494" cy="2541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490" r="7966" b="29657"/>
          <a:stretch/>
        </p:blipFill>
        <p:spPr>
          <a:xfrm>
            <a:off x="5997388" y="1008122"/>
            <a:ext cx="5957047" cy="2460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25736" r="6679" b="28676"/>
          <a:stretch/>
        </p:blipFill>
        <p:spPr>
          <a:xfrm>
            <a:off x="20170" y="4356847"/>
            <a:ext cx="6145306" cy="25011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if we generalize happy and unhappy tweets into emotional tweets?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emotional tweets (happy/unhappy)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5456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24510" r="7414" b="29902"/>
          <a:stretch/>
        </p:blipFill>
        <p:spPr>
          <a:xfrm>
            <a:off x="5997388" y="4302160"/>
            <a:ext cx="6024282" cy="25011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9" t="24510" r="7598" b="29412"/>
          <a:stretch/>
        </p:blipFill>
        <p:spPr>
          <a:xfrm>
            <a:off x="80684" y="954808"/>
            <a:ext cx="6024282" cy="25280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t="24264" r="7414" b="28922"/>
          <a:stretch/>
        </p:blipFill>
        <p:spPr>
          <a:xfrm>
            <a:off x="5970494" y="940988"/>
            <a:ext cx="6064623" cy="25683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24264" r="7414" b="29657"/>
          <a:stretch/>
        </p:blipFill>
        <p:spPr>
          <a:xfrm>
            <a:off x="67237" y="4288713"/>
            <a:ext cx="6051176" cy="25280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736" y="308849"/>
            <a:ext cx="1058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What if we generalize happy and unhappy tweets into emotional tweets?</a:t>
            </a:r>
          </a:p>
          <a:p>
            <a:r>
              <a:rPr lang="en-US" i="1" dirty="0" err="1" smtClean="0"/>
              <a:t>Wordclouds</a:t>
            </a:r>
            <a:r>
              <a:rPr lang="en-US" i="1" dirty="0" smtClean="0"/>
              <a:t> of emotional tweets (happy/unhappy) are created following the same method…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8345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2" y="3750591"/>
            <a:ext cx="10374429" cy="2955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12" y="446847"/>
            <a:ext cx="10374429" cy="29553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21727" y="712187"/>
            <a:ext cx="8767914" cy="2147855"/>
            <a:chOff x="136498" y="1851996"/>
            <a:chExt cx="7909758" cy="1473765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93334" y="87380"/>
            <a:ext cx="765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happy/unhappy genuine tweets and sum sentiment value by hour of week…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793333" y="3368609"/>
            <a:ext cx="765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happy/unhappy genuine tweets and sum sentiment value by hour of week…</a:t>
            </a:r>
            <a:endParaRPr lang="en-US" i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13260" y="4025648"/>
            <a:ext cx="8767914" cy="2147855"/>
            <a:chOff x="136498" y="1851996"/>
            <a:chExt cx="7909758" cy="1473765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6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837764"/>
            <a:ext cx="87943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Even though more noisy, local venues are also popping up from unhappy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. Some of them appear in </a:t>
            </a:r>
            <a:r>
              <a:rPr lang="en-US" i="1" dirty="0" err="1" smtClean="0"/>
              <a:t>wordclouds</a:t>
            </a:r>
            <a:r>
              <a:rPr lang="en-US" i="1" dirty="0" smtClean="0"/>
              <a:t> of happy tweets as well. Therefore, it is hard to say these places are making people happy or </a:t>
            </a:r>
            <a:r>
              <a:rPr lang="en-US" i="1" dirty="0" smtClean="0"/>
              <a:t>unhappy.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In addition, specific words in venue names give incorrect sentiment prediction. (e.g. ‘Peace Love Little Donuts’ vs ‘Mad Mex’)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However, we may conclude that local venues are more likely to cause emotion, either make people feel happy or unhappy.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Therefore, it becomes interesting to study the relationship between tweet sentiment strength and urban functions in certain areas.</a:t>
            </a:r>
          </a:p>
          <a:p>
            <a:pPr marL="285750" indent="-285750">
              <a:buFontTx/>
              <a:buChar char="-"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631716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2" y="3862929"/>
            <a:ext cx="11282825" cy="2748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1" y="516589"/>
            <a:ext cx="11282825" cy="274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04" y="147257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# of auto-tweets by category…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61604" y="3493597"/>
            <a:ext cx="307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auto-tweets by category…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30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6" y="381000"/>
            <a:ext cx="10975815" cy="7317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5406" y="289654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Extract venue check-ins from Foursquare and Instagram auto-tweets, and then merge into clusters…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239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030686"/>
              </p:ext>
            </p:extLst>
          </p:nvPr>
        </p:nvGraphicFramePr>
        <p:xfrm>
          <a:off x="536196" y="1223164"/>
          <a:ext cx="11026594" cy="468047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49629"/>
                <a:gridCol w="3213847"/>
                <a:gridCol w="645459"/>
                <a:gridCol w="645459"/>
                <a:gridCol w="645459"/>
                <a:gridCol w="363070"/>
                <a:gridCol w="3415553"/>
                <a:gridCol w="582706"/>
                <a:gridCol w="582706"/>
                <a:gridCol w="582706"/>
              </a:tblGrid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4sq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inst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4sq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inst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downtown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beechview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oakland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upper st clair township-mount lebanon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southside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1386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terrace village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console energy center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lawrenceville</a:t>
                      </a:r>
                      <a:r>
                        <a:rPr lang="en-US" sz="1600" u="none" strike="noStrike" dirty="0">
                          <a:effectLst/>
                        </a:rPr>
                        <a:t>-liberty &amp; </a:t>
                      </a:r>
                      <a:r>
                        <a:rPr lang="en-US" sz="1600" u="none" strike="noStrike" dirty="0" err="1">
                          <a:effectLst/>
                        </a:rPr>
                        <a:t>bloomfield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northside-pnc park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shaler township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northside-heinz field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north-ross township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shadyside-east liberty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shadyside-walnut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strip district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north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homewood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carnegie borough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homestead-waterfront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foresthills borough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pittsburgh tech center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homestead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cmu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middle hill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southside-brownsville &amp; allington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hazelwood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overbrook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carrick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station square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highland park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  <a:tr h="275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point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perry south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6" marR="6306" marT="6306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6196" y="775429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Numbers of venue extracted from Foursquare and Inst</a:t>
            </a:r>
            <a:r>
              <a:rPr lang="en-US" altLang="zh-CN" i="1" dirty="0" smtClean="0"/>
              <a:t>a</a:t>
            </a:r>
            <a:r>
              <a:rPr lang="en-US" i="1" dirty="0" smtClean="0"/>
              <a:t>gram auto-tweets…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7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96" y="1182861"/>
            <a:ext cx="11026594" cy="4670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196" y="775429"/>
            <a:ext cx="110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Numbers of venue extracted from Foursquare and </a:t>
            </a:r>
            <a:r>
              <a:rPr lang="en-US" i="1" dirty="0" err="1" smtClean="0"/>
              <a:t>Instgram</a:t>
            </a:r>
            <a:r>
              <a:rPr lang="en-US" i="1" dirty="0" smtClean="0"/>
              <a:t> auto-tweets…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549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27" y="566606"/>
            <a:ext cx="10509749" cy="29888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28" y="3715357"/>
            <a:ext cx="10509748" cy="2988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230" y="185345"/>
            <a:ext cx="620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and tweet sentiment by hour of week…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121728" y="820590"/>
            <a:ext cx="8767914" cy="2147855"/>
            <a:chOff x="136498" y="1851996"/>
            <a:chExt cx="7909758" cy="147376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13260" y="3983313"/>
            <a:ext cx="8767914" cy="2147855"/>
            <a:chOff x="136498" y="1851996"/>
            <a:chExt cx="7909758" cy="1473765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40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4872" y="706219"/>
            <a:ext cx="1086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Is there any correlation between urban </a:t>
            </a:r>
            <a:r>
              <a:rPr lang="en-US" i="1" dirty="0" smtClean="0"/>
              <a:t>emotion </a:t>
            </a:r>
            <a:r>
              <a:rPr lang="en-US" i="1" dirty="0"/>
              <a:t>and venue </a:t>
            </a:r>
            <a:r>
              <a:rPr lang="en-US" i="1" dirty="0" err="1"/>
              <a:t>checkin</a:t>
            </a:r>
            <a:r>
              <a:rPr lang="en-US" i="1" dirty="0" smtClean="0"/>
              <a:t>?</a:t>
            </a:r>
          </a:p>
          <a:p>
            <a:r>
              <a:rPr lang="en-US" i="1" dirty="0" smtClean="0"/>
              <a:t>If so, is venue </a:t>
            </a:r>
            <a:r>
              <a:rPr lang="en-US" i="1" dirty="0" err="1" smtClean="0"/>
              <a:t>checkin</a:t>
            </a:r>
            <a:r>
              <a:rPr lang="en-US" i="1" dirty="0" smtClean="0"/>
              <a:t> correlated with urban happiness or sentiment strength?</a:t>
            </a: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i="1" dirty="0" smtClean="0"/>
              <a:t>Pearson correlation coefficients between tweet sentiment and venue </a:t>
            </a:r>
            <a:r>
              <a:rPr lang="en-US" i="1" dirty="0" err="1" smtClean="0"/>
              <a:t>checkin</a:t>
            </a:r>
            <a:r>
              <a:rPr lang="en-US" i="1" dirty="0" smtClean="0"/>
              <a:t> by hour of week…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05619"/>
              </p:ext>
            </p:extLst>
          </p:nvPr>
        </p:nvGraphicFramePr>
        <p:xfrm>
          <a:off x="904872" y="1632004"/>
          <a:ext cx="10323423" cy="438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728"/>
                <a:gridCol w="3563471"/>
                <a:gridCol w="1573306"/>
                <a:gridCol w="1573306"/>
                <a:gridCol w="1573306"/>
                <a:gridCol w="1573306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clid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 smtClean="0">
                          <a:effectLst/>
                        </a:rPr>
                        <a:t>senti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 smtClean="0">
                          <a:effectLst/>
                        </a:rPr>
                        <a:t>senti_abs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pos_n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neg_n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pittsburgh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0.6151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0.5677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0.6723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0.4839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downtown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0.5866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0.7949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0.7885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0.6195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southside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0.3865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0.8046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0.7907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0.6672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northside-pnc park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0.5691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0.7197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0.7037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0.5858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homestead-waterfront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0.6338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0.5991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shadyside</a:t>
                      </a:r>
                      <a:r>
                        <a:rPr lang="en-US" sz="1800" u="none" strike="noStrike" dirty="0">
                          <a:effectLst/>
                        </a:rPr>
                        <a:t>-east liberty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0.6256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0.5446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0.4118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oakland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0.2751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0.5254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0.3557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console energy center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0.5401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0.4994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0.5076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0.3422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strip district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0.4587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0.6708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0.6273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0.3678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shadyside</a:t>
                      </a:r>
                      <a:r>
                        <a:rPr lang="en-US" sz="1800" u="none" strike="noStrike" dirty="0">
                          <a:effectLst/>
                        </a:rPr>
                        <a:t>-walnut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0.1503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0.3316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0.2431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0.1404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northside-heinz</a:t>
                      </a:r>
                      <a:r>
                        <a:rPr lang="en-US" sz="1800" u="none" strike="noStrike" dirty="0">
                          <a:effectLst/>
                        </a:rPr>
                        <a:t> field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0.2891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0.4333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0.4345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917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27623" r="8334" b="30401"/>
          <a:stretch/>
        </p:blipFill>
        <p:spPr>
          <a:xfrm>
            <a:off x="56777" y="1356410"/>
            <a:ext cx="5909733" cy="2302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3" t="24229" r="8218" b="30864"/>
          <a:stretch/>
        </p:blipFill>
        <p:spPr>
          <a:xfrm>
            <a:off x="158624" y="3809751"/>
            <a:ext cx="5926667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5617" r="8449" b="30710"/>
          <a:stretch/>
        </p:blipFill>
        <p:spPr>
          <a:xfrm>
            <a:off x="6085291" y="1247588"/>
            <a:ext cx="5918200" cy="2396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25772" r="8681" b="31173"/>
          <a:stretch/>
        </p:blipFill>
        <p:spPr>
          <a:xfrm>
            <a:off x="6119158" y="3902884"/>
            <a:ext cx="5884333" cy="2362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7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and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69134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26389" r="8333" b="30913"/>
          <a:stretch/>
        </p:blipFill>
        <p:spPr>
          <a:xfrm>
            <a:off x="6022488" y="1226905"/>
            <a:ext cx="5921829" cy="2342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5120" r="8453" b="31229"/>
          <a:stretch/>
        </p:blipFill>
        <p:spPr>
          <a:xfrm>
            <a:off x="6022489" y="3864849"/>
            <a:ext cx="5921828" cy="23948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5913" r="8452" b="31071"/>
          <a:stretch/>
        </p:blipFill>
        <p:spPr>
          <a:xfrm>
            <a:off x="109369" y="1205255"/>
            <a:ext cx="5913120" cy="236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26547" r="8095" b="30437"/>
          <a:stretch/>
        </p:blipFill>
        <p:spPr>
          <a:xfrm>
            <a:off x="76199" y="3948642"/>
            <a:ext cx="5965371" cy="23600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7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and users…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697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2930" y="2196519"/>
            <a:ext cx="85792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Text and emoji could be used to evaluate the tweet sentiment, in turn to quantify the happiness of a city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There is a daily pattern of tweeting. But when people are posting more happy tweets, they are also posting more unhappy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temporal pattern of happiness shows peaks at noon and midnight. And people are much happier during weekends than weekdays.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92931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5437" r="8453" b="30278"/>
          <a:stretch/>
        </p:blipFill>
        <p:spPr>
          <a:xfrm>
            <a:off x="47575" y="3776590"/>
            <a:ext cx="5921828" cy="2429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4643" r="8096" b="30119"/>
          <a:stretch/>
        </p:blipFill>
        <p:spPr>
          <a:xfrm>
            <a:off x="65058" y="1117202"/>
            <a:ext cx="5947954" cy="248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5754" r="8214" b="30913"/>
          <a:stretch/>
        </p:blipFill>
        <p:spPr>
          <a:xfrm>
            <a:off x="6055208" y="1169454"/>
            <a:ext cx="5913120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5754" r="8096" b="30595"/>
          <a:stretch/>
        </p:blipFill>
        <p:spPr>
          <a:xfrm>
            <a:off x="6011665" y="3804878"/>
            <a:ext cx="6000206" cy="2394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43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counts…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57808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24960" r="8096" b="29961"/>
          <a:stretch/>
        </p:blipFill>
        <p:spPr>
          <a:xfrm>
            <a:off x="5995595" y="1124338"/>
            <a:ext cx="5947954" cy="2473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5119" r="7857" b="30119"/>
          <a:stretch/>
        </p:blipFill>
        <p:spPr>
          <a:xfrm>
            <a:off x="6033436" y="3770042"/>
            <a:ext cx="5956663" cy="2455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6230" r="8214" b="31231"/>
          <a:stretch/>
        </p:blipFill>
        <p:spPr>
          <a:xfrm>
            <a:off x="82475" y="1191224"/>
            <a:ext cx="5913120" cy="2333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t="25119" r="8214" b="30277"/>
          <a:stretch/>
        </p:blipFill>
        <p:spPr>
          <a:xfrm>
            <a:off x="46293" y="3778751"/>
            <a:ext cx="5965372" cy="24471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1043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Similar to tweet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visualize popular venues of each cluster based on their </a:t>
            </a:r>
            <a:r>
              <a:rPr lang="en-US" i="1" dirty="0" err="1" smtClean="0"/>
              <a:t>checkin</a:t>
            </a:r>
            <a:r>
              <a:rPr lang="en-US" i="1" dirty="0" smtClean="0"/>
              <a:t> counts…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2041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9823" y="1540150"/>
            <a:ext cx="8870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Venues could be extracted from Foursquare and </a:t>
            </a:r>
            <a:r>
              <a:rPr lang="en-US" i="1" dirty="0" err="1" smtClean="0"/>
              <a:t>Instgram</a:t>
            </a:r>
            <a:r>
              <a:rPr lang="en-US" i="1" dirty="0" smtClean="0"/>
              <a:t> auto-generated tweets.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Temporal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are positively correlated with tweet happiness over the city and several clusters.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For other clusters, venue </a:t>
            </a:r>
            <a:r>
              <a:rPr lang="en-US" i="1" dirty="0" err="1" smtClean="0"/>
              <a:t>checkins</a:t>
            </a:r>
            <a:r>
              <a:rPr lang="en-US" i="1" dirty="0" smtClean="0"/>
              <a:t> are only correlated with tweet sentiment strength, which means certain urban activities make people feel more emotional or tend to express emotion.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Venues distribute unevenly in the city, and each cluster has different type of popular venues. By comparing </a:t>
            </a:r>
            <a:r>
              <a:rPr lang="en-US" i="1" dirty="0" err="1" smtClean="0"/>
              <a:t>wordclouds</a:t>
            </a:r>
            <a:r>
              <a:rPr lang="en-US" i="1" dirty="0" smtClean="0"/>
              <a:t> generated from </a:t>
            </a:r>
            <a:r>
              <a:rPr lang="en-US" i="1" dirty="0" err="1" smtClean="0"/>
              <a:t>checkins</a:t>
            </a:r>
            <a:r>
              <a:rPr lang="en-US" i="1" dirty="0" smtClean="0"/>
              <a:t> and users, we could learn whether certain venues are popular over the city, or just attract a specific group of people</a:t>
            </a:r>
          </a:p>
        </p:txBody>
      </p:sp>
    </p:spTree>
    <p:extLst>
      <p:ext uri="{BB962C8B-B14F-4D97-AF65-F5344CB8AC3E}">
        <p14:creationId xmlns:p14="http://schemas.microsoft.com/office/powerpoint/2010/main" val="2899356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6141" y="273895"/>
            <a:ext cx="108921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Question: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Is there any correlation between tweet happiness and certain venue category?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If we generalize venue categories as different urban use, what is the temporal pattern of urban functions</a:t>
            </a:r>
            <a:r>
              <a:rPr lang="en-US" i="1" dirty="0" smtClean="0"/>
              <a:t>?</a:t>
            </a:r>
          </a:p>
          <a:p>
            <a:r>
              <a:rPr lang="en-US" i="1" dirty="0" smtClean="0"/>
              <a:t>Foursquare </a:t>
            </a:r>
            <a:r>
              <a:rPr lang="en-US" i="1" dirty="0"/>
              <a:t>gives 9 main </a:t>
            </a:r>
            <a:r>
              <a:rPr lang="en-US" i="1" dirty="0" smtClean="0"/>
              <a:t>categories. By searching venue name and coordinates through Foursquare API, we could get the categories of most venues.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39901"/>
              </p:ext>
            </p:extLst>
          </p:nvPr>
        </p:nvGraphicFramePr>
        <p:xfrm>
          <a:off x="726141" y="1751223"/>
          <a:ext cx="10650066" cy="4754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74261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  <a:gridCol w="743255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 smtClean="0">
                          <a:effectLst/>
                        </a:rPr>
                        <a:t>pitts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 dirty="0">
                          <a:effectLst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effectLst/>
                        </a:rPr>
                        <a:t>22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Arts &amp; Entertainment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College &amp; University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Event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Food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Nightlife Spot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Outdoors &amp; Recreation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Professional &amp; Other Places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Residence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Shop &amp; Service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Travel &amp; Transport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Others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5" marR="8485" marT="8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3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-145120"/>
            <a:ext cx="11591109" cy="77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" y="885065"/>
            <a:ext cx="12139710" cy="2741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" y="3657970"/>
            <a:ext cx="12139709" cy="2741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08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12838" y="1186119"/>
            <a:ext cx="9171132" cy="2060196"/>
            <a:chOff x="136498" y="1851996"/>
            <a:chExt cx="7909758" cy="1473765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4561" y="3958944"/>
            <a:ext cx="8983564" cy="2060196"/>
            <a:chOff x="136498" y="1851996"/>
            <a:chExt cx="7909758" cy="1473765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187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" y="2054798"/>
            <a:ext cx="12128154" cy="2739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5466"/>
            <a:ext cx="617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% of 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68556" y="2342862"/>
            <a:ext cx="8974735" cy="2135354"/>
            <a:chOff x="136498" y="1851996"/>
            <a:chExt cx="7909758" cy="1473765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85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" y="885065"/>
            <a:ext cx="12145358" cy="2743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" y="3670922"/>
            <a:ext cx="12145358" cy="2743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7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4223" y="1194828"/>
            <a:ext cx="9063948" cy="2157972"/>
            <a:chOff x="136498" y="1851996"/>
            <a:chExt cx="7909758" cy="14737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5945" y="3967653"/>
            <a:ext cx="9052225" cy="2171002"/>
            <a:chOff x="136498" y="1851996"/>
            <a:chExt cx="7909758" cy="1473765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6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" y="881776"/>
            <a:ext cx="12146325" cy="27433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" y="3630180"/>
            <a:ext cx="12168851" cy="2748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7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4223" y="1186119"/>
            <a:ext cx="8995287" cy="2157972"/>
            <a:chOff x="136498" y="1851996"/>
            <a:chExt cx="7909758" cy="14737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5946" y="3941526"/>
            <a:ext cx="8983564" cy="2110930"/>
            <a:chOff x="136498" y="1851996"/>
            <a:chExt cx="7909758" cy="1473765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45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" y="885065"/>
            <a:ext cx="12168851" cy="27484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" y="3630180"/>
            <a:ext cx="12139709" cy="2748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7" y="515733"/>
            <a:ext cx="582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Temporal </a:t>
            </a:r>
            <a:r>
              <a:rPr lang="en-US" altLang="zh-CN" i="1" dirty="0" smtClean="0"/>
              <a:t>venue </a:t>
            </a:r>
            <a:r>
              <a:rPr lang="en-US" altLang="zh-CN" i="1" dirty="0" err="1" smtClean="0"/>
              <a:t>checkins</a:t>
            </a:r>
            <a:r>
              <a:rPr lang="en-US" altLang="zh-CN" i="1" dirty="0" smtClean="0"/>
              <a:t> of each category </a:t>
            </a:r>
            <a:r>
              <a:rPr lang="en-US" i="1" dirty="0" smtClean="0"/>
              <a:t>by hour of week…</a:t>
            </a:r>
            <a:endParaRPr lang="en-US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4223" y="1186119"/>
            <a:ext cx="8995287" cy="2157972"/>
            <a:chOff x="136498" y="1851996"/>
            <a:chExt cx="7909758" cy="14737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5946" y="3941526"/>
            <a:ext cx="8983564" cy="2110930"/>
            <a:chOff x="136498" y="1851996"/>
            <a:chExt cx="7909758" cy="1473765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36498" y="1853109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2026" y="1851996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457" y="1851997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0759" y="185199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7323" y="185199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650" y="1851997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06098" y="1851997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0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547877"/>
              </p:ext>
            </p:extLst>
          </p:nvPr>
        </p:nvGraphicFramePr>
        <p:xfrm>
          <a:off x="1114697" y="1962876"/>
          <a:ext cx="9588136" cy="278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7020"/>
                <a:gridCol w="1767779"/>
                <a:gridCol w="1767779"/>
                <a:gridCol w="1767779"/>
                <a:gridCol w="176777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senti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senti_abs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pos_n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neg_n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College &amp; University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0.1722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0.2379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0.1414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Food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0.6791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0.5937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0.3858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Residence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0.1242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0.1855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0.2043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Travel &amp; Transport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0.3511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0.4253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0.4809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0.3765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Outdoors &amp; Recreation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0.4529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0.2407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0.3172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0.1877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Arts &amp; Entertainment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0.5079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0.4407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0.5288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0.3699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Shop &amp; Service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0.5197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0.3795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0.4688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0.3152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Nightlife Spot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0.1535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0.6175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0.6386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0.5756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Professional &amp; Other Places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0.5371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0.0253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0.1161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-0.036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Others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0.5699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0.5278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0.6231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0.4507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4697" y="1316545"/>
            <a:ext cx="629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there any correlation between urban happiness and urban use?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Pearson </a:t>
            </a:r>
            <a:r>
              <a:rPr lang="en-US" i="1" dirty="0"/>
              <a:t>correlation coefficients </a:t>
            </a:r>
            <a:r>
              <a:rPr lang="en-US" i="1" dirty="0" smtClean="0"/>
              <a:t>at city level…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9921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47261"/>
              </p:ext>
            </p:extLst>
          </p:nvPr>
        </p:nvGraphicFramePr>
        <p:xfrm>
          <a:off x="287383" y="1962875"/>
          <a:ext cx="11608516" cy="2594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86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downtown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southside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pnc park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waterfront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use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neg_n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College &amp; 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0.0495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-0.0078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0.7182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0.6996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0.3715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0.3754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0.1968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Residence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0.0732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0.1942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0.0084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Travel &amp; Transport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0.3252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0.4581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0.0346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Outdoors &amp; Recreation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0.2556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0.1695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0.2418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Arts &amp; Entertainment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0.3651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0.4095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0.5776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0.5865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0.4991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0.6496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0.6329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0.2524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0.6483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Shop &amp;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0.3485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0.3572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-0.0481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0.0363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0.0566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0.3048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0.2942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Nightlife Spot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0.4149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0.2668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0.3719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0.1588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0.8219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0.4716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0.0476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0.3089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Professional &amp; Other Places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0.5475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0.4656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0.4938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-0.0186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0.0015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-0.0225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-0.0471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0.0012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Others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0.7083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0.4443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0.2843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0.4587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0.4351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0.2446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383" y="1593543"/>
            <a:ext cx="496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Pearson correlation coefficients at cluster level…</a:t>
            </a:r>
          </a:p>
        </p:txBody>
      </p:sp>
    </p:spTree>
    <p:extLst>
      <p:ext uri="{BB962C8B-B14F-4D97-AF65-F5344CB8AC3E}">
        <p14:creationId xmlns:p14="http://schemas.microsoft.com/office/powerpoint/2010/main" val="2574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56087"/>
              </p:ext>
            </p:extLst>
          </p:nvPr>
        </p:nvGraphicFramePr>
        <p:xfrm>
          <a:off x="287383" y="1962875"/>
          <a:ext cx="11608516" cy="2594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86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  <a:gridCol w="64497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downtown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southside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waterfront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east liberty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use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neg_n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senti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senti_abs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pos_n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neg_n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senti_abs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neg_n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College &amp; University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0.1845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0.7182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0.6996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0.1968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0.5971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Residence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0.0732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0.1942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0.1218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0.0084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Travel &amp; Transport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0.4581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Outdoors &amp; Recreation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0.4273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0.0622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-0.0431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-0.0864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0.1414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0.2418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0.0932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Arts &amp; Entertainment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0.3651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0.4095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0.6078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0.5776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0.5865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0.2524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0.6483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-0.0084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Shop &amp;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0.0872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0.3485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0.3856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0.3572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0.1189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0.0566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0.3048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0.2942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0.5828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Nightlife Spot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0.2668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0.3719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0.1588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0.8219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0.0476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0.3351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0.3089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0.2194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Professional </a:t>
                      </a:r>
                      <a:r>
                        <a:rPr lang="en-US" sz="1100" u="none" strike="noStrike" dirty="0" smtClean="0">
                          <a:effectLst/>
                        </a:rPr>
                        <a:t>&amp;</a:t>
                      </a:r>
                    </a:p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Other </a:t>
                      </a:r>
                      <a:r>
                        <a:rPr lang="en-US" sz="1100" u="none" strike="noStrike" dirty="0">
                          <a:effectLst/>
                        </a:rPr>
                        <a:t>Places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0.5475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0.4656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0.4938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-0.0713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-0.0659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-0.0186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0.0012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-0.0384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-0.059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-0.0866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Others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0.7083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0.4443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0.2843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0.5099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0.4175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0.2379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0.2446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0.1927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0.5087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7383" y="1593543"/>
            <a:ext cx="496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Pearson correlation coefficients at cluster level…</a:t>
            </a:r>
          </a:p>
        </p:txBody>
      </p:sp>
    </p:spTree>
    <p:extLst>
      <p:ext uri="{BB962C8B-B14F-4D97-AF65-F5344CB8AC3E}">
        <p14:creationId xmlns:p14="http://schemas.microsoft.com/office/powerpoint/2010/main" val="208460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9823" y="1540150"/>
            <a:ext cx="887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Urban use could be represented by </a:t>
            </a:r>
            <a:r>
              <a:rPr lang="en-US" i="1" dirty="0" err="1" smtClean="0"/>
              <a:t>checkins</a:t>
            </a:r>
            <a:r>
              <a:rPr lang="en-US" i="1" dirty="0" smtClean="0"/>
              <a:t> of different venue categories.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Temporal patterns of urban use are different among clusters.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Some clusters have dominant urban functions while some are more </a:t>
            </a:r>
            <a:r>
              <a:rPr lang="en-US" i="1" dirty="0" smtClean="0"/>
              <a:t>mixed-use</a:t>
            </a:r>
            <a:r>
              <a:rPr lang="en-US" i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Some urban functions are correlated with tweet happiness or emotion strength.</a:t>
            </a:r>
          </a:p>
        </p:txBody>
      </p:sp>
    </p:spTree>
    <p:extLst>
      <p:ext uri="{BB962C8B-B14F-4D97-AF65-F5344CB8AC3E}">
        <p14:creationId xmlns:p14="http://schemas.microsoft.com/office/powerpoint/2010/main" val="2622320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04" y="827456"/>
            <a:ext cx="787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Using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better visualize the mixed-use level of each cluster…</a:t>
            </a:r>
            <a:endParaRPr lang="en-US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7" b="15712"/>
          <a:stretch/>
        </p:blipFill>
        <p:spPr>
          <a:xfrm>
            <a:off x="2179085" y="1746914"/>
            <a:ext cx="7315215" cy="36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86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4" t="24813" r="7587" b="29167"/>
          <a:stretch/>
        </p:blipFill>
        <p:spPr>
          <a:xfrm>
            <a:off x="5954047" y="1116607"/>
            <a:ext cx="6005015" cy="2524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 t="25560" r="7588" b="28669"/>
          <a:stretch/>
        </p:blipFill>
        <p:spPr>
          <a:xfrm>
            <a:off x="27279" y="3626167"/>
            <a:ext cx="6059606" cy="2511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1" t="25062" r="7214" b="28421"/>
          <a:stretch/>
        </p:blipFill>
        <p:spPr>
          <a:xfrm>
            <a:off x="5994990" y="3605695"/>
            <a:ext cx="6100550" cy="2552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25311" r="6841" b="28172"/>
          <a:stretch/>
        </p:blipFill>
        <p:spPr>
          <a:xfrm>
            <a:off x="13632" y="1166158"/>
            <a:ext cx="6155140" cy="2552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004" y="827456"/>
            <a:ext cx="765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Using </a:t>
            </a:r>
            <a:r>
              <a:rPr lang="en-US" i="1" dirty="0" err="1" smtClean="0"/>
              <a:t>wordclouds</a:t>
            </a:r>
            <a:r>
              <a:rPr lang="en-US" i="1" dirty="0" smtClean="0"/>
              <a:t>, we could better visualize the mixed-use level of each cluster…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3002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697" y="1316545"/>
            <a:ext cx="507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How </a:t>
            </a:r>
            <a:r>
              <a:rPr lang="en-US" altLang="zh-CN" i="1" dirty="0" smtClean="0"/>
              <a:t>to evaluate the mixed-use level of each cluster</a:t>
            </a:r>
            <a:r>
              <a:rPr lang="en-US" i="1" dirty="0" smtClean="0"/>
              <a:t>?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Overall entropies among venue categories…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8357"/>
              </p:ext>
            </p:extLst>
          </p:nvPr>
        </p:nvGraphicFramePr>
        <p:xfrm>
          <a:off x="1114697" y="1962875"/>
          <a:ext cx="1001268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040"/>
                <a:gridCol w="2103120"/>
                <a:gridCol w="914400"/>
                <a:gridCol w="320040"/>
                <a:gridCol w="2103120"/>
                <a:gridCol w="914400"/>
                <a:gridCol w="320040"/>
                <a:gridCol w="2103120"/>
                <a:gridCol w="914400"/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clid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entro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clid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entro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clid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entro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2.8293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lawrenceville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-liberty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bloomfield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1.6097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clair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township-mount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lebanon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downtown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2.768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pittsburgh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tech center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1.5538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terrace village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homestead-waterfront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2.3624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southside-brownsville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allington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shaler township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northside-heinz field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2.3446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perry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north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perry north-ross township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 square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carnegie borough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-east liberty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2.3233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foresthills borough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0.9183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middle hill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strip district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homewood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hazelwood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southside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2.1176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state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0.5328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carrick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shadyside-walnut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2.0238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homestead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0.2678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highland park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console energy center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overbrook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perry south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northside-pnc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park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beechview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80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697" y="1316545"/>
            <a:ext cx="662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How </a:t>
            </a:r>
            <a:r>
              <a:rPr lang="en-US" altLang="zh-CN" i="1" dirty="0" smtClean="0"/>
              <a:t>to evaluate the mixed-use level of each cluster</a:t>
            </a:r>
            <a:r>
              <a:rPr lang="en-US" i="1" dirty="0" smtClean="0"/>
              <a:t>?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Sum of entropies among venue categories at each hour of week…</a:t>
            </a:r>
            <a:endParaRPr lang="en-US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81399"/>
              </p:ext>
            </p:extLst>
          </p:nvPr>
        </p:nvGraphicFramePr>
        <p:xfrm>
          <a:off x="1114697" y="1962876"/>
          <a:ext cx="10012680" cy="4425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040"/>
                <a:gridCol w="2103120"/>
                <a:gridCol w="914400"/>
                <a:gridCol w="320040"/>
                <a:gridCol w="2103120"/>
                <a:gridCol w="914400"/>
                <a:gridCol w="320040"/>
                <a:gridCol w="2103120"/>
                <a:gridCol w="914400"/>
              </a:tblGrid>
              <a:tr h="146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clid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entro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clid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entro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clid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entro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downtown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295.774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station square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63.9341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shaler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393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oakland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188.4001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cmu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29.3334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perry north-ross township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651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southside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178.528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lawrenceville-liberty &amp; bloomfield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14.2636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perry north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393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homestead-waterfront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169.3661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pittsburgh</a:t>
                      </a:r>
                      <a:r>
                        <a:rPr lang="en-US" sz="1400" u="none" strike="noStrike" dirty="0">
                          <a:effectLst/>
                        </a:rPr>
                        <a:t> tech center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4.8113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carnegie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shadyside-east liberty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154.1201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point state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1.8366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foresthills borough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522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shadyside</a:t>
                      </a:r>
                      <a:r>
                        <a:rPr lang="en-US" sz="1400" u="none" strike="noStrike" dirty="0">
                          <a:effectLst/>
                        </a:rPr>
                        <a:t>-walnut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130.1147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southside-brownsville</a:t>
                      </a:r>
                      <a:r>
                        <a:rPr lang="en-US" sz="1400" u="none" strike="noStrike" dirty="0">
                          <a:effectLst/>
                        </a:rPr>
                        <a:t> &amp; </a:t>
                      </a:r>
                      <a:r>
                        <a:rPr lang="en-US" sz="1400" u="none" strike="noStrike" dirty="0" err="1">
                          <a:effectLst/>
                        </a:rPr>
                        <a:t>allington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homestead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strip district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124.6809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homewood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middle hill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northside-pnc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114.1051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overbrook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hazelwood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console energy center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102.0079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beechview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carrick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651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northside-heinz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93.298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upper st clair township-mount lebanon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highland park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  <a:tr h="26509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terrace village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perry</a:t>
                      </a:r>
                      <a:r>
                        <a:rPr lang="en-US" sz="1400" u="none" strike="noStrike" dirty="0">
                          <a:effectLst/>
                        </a:rPr>
                        <a:t> south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3" marR="7323" marT="7323" marB="0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58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9823" y="1540150"/>
            <a:ext cx="8870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Some findings: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m</a:t>
            </a:r>
            <a:r>
              <a:rPr lang="en-US" i="1" dirty="0" smtClean="0"/>
              <a:t>ixed-use level </a:t>
            </a:r>
            <a:r>
              <a:rPr lang="en-US" i="1" dirty="0" smtClean="0"/>
              <a:t>of each cluster </a:t>
            </a:r>
            <a:r>
              <a:rPr lang="en-US" i="1" dirty="0" smtClean="0"/>
              <a:t>could be visualized by </a:t>
            </a:r>
            <a:r>
              <a:rPr lang="en-US" i="1" dirty="0" err="1" smtClean="0"/>
              <a:t>wordclouds</a:t>
            </a:r>
            <a:r>
              <a:rPr lang="en-US" i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The mixed-use level of each cluster could be quantified either by calculating the overall entropy among venue categories or by summing up entropies by hour of week. </a:t>
            </a:r>
          </a:p>
          <a:p>
            <a:r>
              <a:rPr lang="en-US" i="1" dirty="0" smtClean="0"/>
              <a:t>(However, the latter measurement is based on the assumption of identical weekly pattern of urban use for each cluster.)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708731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074" y="2676232"/>
            <a:ext cx="1011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far, we analyzed the accumulated tweet sentiment and venue </a:t>
            </a:r>
            <a:r>
              <a:rPr lang="en-US" dirty="0" err="1" smtClean="0"/>
              <a:t>checkins</a:t>
            </a:r>
            <a:r>
              <a:rPr lang="en-US" dirty="0" smtClean="0"/>
              <a:t>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Could we model the temporal urban use by </a:t>
            </a:r>
            <a:r>
              <a:rPr lang="en-US" dirty="0" err="1" smtClean="0"/>
              <a:t>checkins</a:t>
            </a:r>
            <a:r>
              <a:rPr lang="en-US" dirty="0" smtClean="0"/>
              <a:t> of each cluster’s representative venue categories?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Are timestamp, cluster and corresponding urban use determinant features of tweet sentiment?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1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6576" y="1030350"/>
            <a:ext cx="7161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Identify Pittsburgh “</a:t>
            </a:r>
            <a:r>
              <a:rPr lang="en-US" i="1" dirty="0" err="1" smtClean="0"/>
              <a:t>livehoods</a:t>
            </a:r>
            <a:r>
              <a:rPr lang="en-US" i="1" dirty="0" smtClean="0"/>
              <a:t>” from tweet clusters with DBSCAN algorithm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40% data set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Define season by day of year [(60,151),(152,243),(244,344),(345,59)]</a:t>
            </a:r>
          </a:p>
          <a:p>
            <a:pPr marL="285750" indent="-285750">
              <a:buFontTx/>
              <a:buChar char="-"/>
            </a:pPr>
            <a:r>
              <a:rPr lang="en-US" altLang="zh-CN" i="1" dirty="0" smtClean="0"/>
              <a:t>Minimum points 250 within 0.0015 coordinate distance (~170m)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Minimum cluster of 500 points</a:t>
            </a:r>
            <a:endParaRPr lang="en-US" i="1" dirty="0"/>
          </a:p>
        </p:txBody>
      </p:sp>
      <p:sp>
        <p:nvSpPr>
          <p:cNvPr id="3" name="Rounded Rectangle 2"/>
          <p:cNvSpPr/>
          <p:nvPr/>
        </p:nvSpPr>
        <p:spPr>
          <a:xfrm>
            <a:off x="2589753" y="2574168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SEASONAL </a:t>
            </a:r>
          </a:p>
          <a:p>
            <a:pPr algn="ctr"/>
            <a:r>
              <a:rPr lang="en-US" sz="1400" b="1" i="1" dirty="0" smtClean="0"/>
              <a:t>CLUSTER</a:t>
            </a:r>
            <a:endParaRPr lang="en-US" sz="1400" b="1" i="1" dirty="0"/>
          </a:p>
        </p:txBody>
      </p:sp>
      <p:sp>
        <p:nvSpPr>
          <p:cNvPr id="4" name="Rounded Rectangle 3"/>
          <p:cNvSpPr/>
          <p:nvPr/>
        </p:nvSpPr>
        <p:spPr>
          <a:xfrm>
            <a:off x="2589752" y="4298537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NOISE DATA</a:t>
            </a:r>
            <a:endParaRPr lang="en-US" sz="1400" b="1" i="1" dirty="0"/>
          </a:p>
        </p:txBody>
      </p:sp>
      <p:cxnSp>
        <p:nvCxnSpPr>
          <p:cNvPr id="5" name="Straight Arrow Connector 4"/>
          <p:cNvCxnSpPr>
            <a:stCxn id="3" idx="3"/>
            <a:endCxn id="6" idx="1"/>
          </p:cNvCxnSpPr>
          <p:nvPr/>
        </p:nvCxnSpPr>
        <p:spPr>
          <a:xfrm>
            <a:off x="4008356" y="2860453"/>
            <a:ext cx="1256231" cy="27731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264587" y="2851482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SUPPER CLUSTER</a:t>
            </a:r>
            <a:endParaRPr lang="en-US" sz="14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88167" y="2605994"/>
            <a:ext cx="73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MERGE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3025" y="350525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C00000"/>
                </a:solidFill>
              </a:rPr>
              <a:t>JOIN</a:t>
            </a:r>
          </a:p>
        </p:txBody>
      </p:sp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 flipV="1">
            <a:off x="4008355" y="3137767"/>
            <a:ext cx="1256232" cy="144705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264587" y="3850547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NEW CLUSTER</a:t>
            </a:r>
            <a:endParaRPr lang="en-US" sz="1400" b="1" i="1" dirty="0"/>
          </a:p>
        </p:txBody>
      </p:sp>
      <p:cxnSp>
        <p:nvCxnSpPr>
          <p:cNvPr id="11" name="Straight Arrow Connector 10"/>
          <p:cNvCxnSpPr>
            <a:stCxn id="4" idx="3"/>
            <a:endCxn id="10" idx="1"/>
          </p:cNvCxnSpPr>
          <p:nvPr/>
        </p:nvCxnSpPr>
        <p:spPr>
          <a:xfrm flipV="1">
            <a:off x="4008355" y="4136832"/>
            <a:ext cx="1256232" cy="44799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65916" y="4430932"/>
            <a:ext cx="73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CREATE</a:t>
            </a:r>
            <a:endParaRPr 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>
            <a:stCxn id="6" idx="3"/>
            <a:endCxn id="26" idx="1"/>
          </p:cNvCxnSpPr>
          <p:nvPr/>
        </p:nvCxnSpPr>
        <p:spPr>
          <a:xfrm>
            <a:off x="6683190" y="3137767"/>
            <a:ext cx="1256231" cy="52137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939421" y="3372859"/>
            <a:ext cx="1418603" cy="57256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/>
              <a:t>“LIVEHOODS”</a:t>
            </a:r>
            <a:endParaRPr lang="en-US" sz="1400" b="1" i="1" dirty="0"/>
          </a:p>
        </p:txBody>
      </p:sp>
      <p:cxnSp>
        <p:nvCxnSpPr>
          <p:cNvPr id="27" name="Straight Arrow Connector 26"/>
          <p:cNvCxnSpPr>
            <a:stCxn id="10" idx="3"/>
            <a:endCxn id="26" idx="1"/>
          </p:cNvCxnSpPr>
          <p:nvPr/>
        </p:nvCxnSpPr>
        <p:spPr>
          <a:xfrm flipV="1">
            <a:off x="6683190" y="3659144"/>
            <a:ext cx="1256231" cy="47768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29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" y="-333188"/>
            <a:ext cx="12236823" cy="81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7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24634</TotalTime>
  <Words>4320</Words>
  <Application>Microsoft Office PowerPoint</Application>
  <PresentationFormat>Widescreen</PresentationFormat>
  <Paragraphs>1762</Paragraphs>
  <Slides>79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宋体</vt:lpstr>
      <vt:lpstr>Arial</vt:lpstr>
      <vt:lpstr>Calibri</vt:lpstr>
      <vt:lpstr>Calibri Light</vt:lpstr>
      <vt:lpstr>Cambria Math</vt:lpstr>
      <vt:lpstr>Office Theme</vt:lpstr>
      <vt:lpstr>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URBAN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URBAN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Kenan Zhang</dc:creator>
  <cp:lastModifiedBy>Kenan Zhang</cp:lastModifiedBy>
  <cp:revision>268</cp:revision>
  <dcterms:created xsi:type="dcterms:W3CDTF">2016-03-22T14:37:20Z</dcterms:created>
  <dcterms:modified xsi:type="dcterms:W3CDTF">2016-07-03T06:26:11Z</dcterms:modified>
</cp:coreProperties>
</file>